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9" r:id="rId2"/>
    <p:sldId id="286" r:id="rId3"/>
    <p:sldId id="345" r:id="rId4"/>
    <p:sldId id="347" r:id="rId5"/>
    <p:sldId id="330" r:id="rId6"/>
    <p:sldId id="357" r:id="rId7"/>
    <p:sldId id="329" r:id="rId8"/>
    <p:sldId id="300" r:id="rId9"/>
    <p:sldId id="325" r:id="rId10"/>
    <p:sldId id="360" r:id="rId11"/>
  </p:sldIdLst>
  <p:sldSz cx="9144000" cy="6858000" type="screen4x3"/>
  <p:notesSz cx="6858000" cy="9144000"/>
  <p:custDataLst>
    <p:tags r:id="rId14"/>
  </p:custDataLst>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1E03"/>
    <a:srgbClr val="660033"/>
    <a:srgbClr val="FF2525"/>
    <a:srgbClr val="FEF0CE"/>
    <a:srgbClr val="FFFFCC"/>
    <a:srgbClr val="FADCB4"/>
    <a:srgbClr val="283117"/>
    <a:srgbClr val="3947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1" autoAdjust="0"/>
    <p:restoredTop sz="92564" autoAdjust="0"/>
  </p:normalViewPr>
  <p:slideViewPr>
    <p:cSldViewPr>
      <p:cViewPr>
        <p:scale>
          <a:sx n="71" d="100"/>
          <a:sy n="71" d="100"/>
        </p:scale>
        <p:origin x="-1056" y="-192"/>
      </p:cViewPr>
      <p:guideLst>
        <p:guide orient="horz" pos="2160"/>
        <p:guide pos="2880"/>
      </p:guideLst>
    </p:cSldViewPr>
  </p:slideViewPr>
  <p:notesTextViewPr>
    <p:cViewPr>
      <p:scale>
        <a:sx n="100" d="100"/>
        <a:sy n="100" d="100"/>
      </p:scale>
      <p:origin x="0" y="0"/>
    </p:cViewPr>
  </p:notesTextViewPr>
  <p:sorterViewPr>
    <p:cViewPr>
      <p:scale>
        <a:sx n="48" d="100"/>
        <a:sy n="4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1105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BD5607DB-A150-4E01-ADD6-A3F9146775A5}" type="datetimeFigureOut">
              <a:rPr lang="ru-RU"/>
              <a:pPr/>
              <a:t>17.09.2019</a:t>
            </a:fld>
            <a:endParaRPr lang="ru-RU"/>
          </a:p>
        </p:txBody>
      </p:sp>
      <p:sp>
        <p:nvSpPr>
          <p:cNvPr id="1105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1105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1382DB3-BE92-4F38-8D64-B4DF82CB62B8}" type="slidenum">
              <a:rPr lang="ru-RU"/>
              <a:pPr/>
              <a:t>‹#›</a:t>
            </a:fld>
            <a:endParaRPr lang="ru-RU"/>
          </a:p>
        </p:txBody>
      </p:sp>
    </p:spTree>
    <p:extLst>
      <p:ext uri="{BB962C8B-B14F-4D97-AF65-F5344CB8AC3E}">
        <p14:creationId xmlns:p14="http://schemas.microsoft.com/office/powerpoint/2010/main" val="2872252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3A4E7AA-E271-4E97-8736-05AA385A12E1}" type="datetimeFigureOut">
              <a:rPr lang="ru-RU"/>
              <a:pPr>
                <a:defRPr/>
              </a:pPr>
              <a:t>17.09.2019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3D8D5D2E-E04A-48F1-A1C1-41BAF6AF97F5}" type="slidenum">
              <a:rPr lang="ru-RU"/>
              <a:pPr>
                <a:defRPr/>
              </a:pPr>
              <a:t>‹#›</a:t>
            </a:fld>
            <a:endParaRPr lang="ru-RU"/>
          </a:p>
        </p:txBody>
      </p:sp>
    </p:spTree>
    <p:extLst>
      <p:ext uri="{BB962C8B-B14F-4D97-AF65-F5344CB8AC3E}">
        <p14:creationId xmlns:p14="http://schemas.microsoft.com/office/powerpoint/2010/main" val="23357958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EBBC12-731A-4AFA-BB4F-C391940AAA1E}" type="slidenum">
              <a:rPr lang="ru-RU"/>
              <a:pPr/>
              <a:t>1</a:t>
            </a:fld>
            <a:endParaRPr lang="ru-RU"/>
          </a:p>
        </p:txBody>
      </p:sp>
    </p:spTree>
    <p:extLst>
      <p:ext uri="{BB962C8B-B14F-4D97-AF65-F5344CB8AC3E}">
        <p14:creationId xmlns:p14="http://schemas.microsoft.com/office/powerpoint/2010/main" val="3354745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раз слайда 1"/>
          <p:cNvSpPr>
            <a:spLocks noGrp="1" noRot="1" noChangeAspect="1"/>
          </p:cNvSpPr>
          <p:nvPr>
            <p:ph type="sldImg"/>
          </p:nvPr>
        </p:nvSpPr>
        <p:spPr bwMode="auto">
          <a:noFill/>
          <a:ln>
            <a:solidFill>
              <a:srgbClr val="000000"/>
            </a:solidFill>
            <a:miter lim="800000"/>
            <a:headEnd/>
            <a:tailEnd/>
          </a:ln>
        </p:spPr>
      </p:sp>
      <p:sp>
        <p:nvSpPr>
          <p:cNvPr id="1741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741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C6B482-E8EC-4E3C-84D6-57FFFE9321B8}" type="slidenum">
              <a:rPr lang="ru-RU"/>
              <a:pPr/>
              <a:t>2</a:t>
            </a:fld>
            <a:endParaRPr lang="ru-RU"/>
          </a:p>
        </p:txBody>
      </p:sp>
    </p:spTree>
    <p:extLst>
      <p:ext uri="{BB962C8B-B14F-4D97-AF65-F5344CB8AC3E}">
        <p14:creationId xmlns:p14="http://schemas.microsoft.com/office/powerpoint/2010/main" val="2386356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раз слайда 1"/>
          <p:cNvSpPr>
            <a:spLocks noGrp="1" noRot="1" noChangeAspect="1"/>
          </p:cNvSpPr>
          <p:nvPr>
            <p:ph type="sldImg"/>
          </p:nvPr>
        </p:nvSpPr>
        <p:spPr bwMode="auto">
          <a:noFill/>
          <a:ln>
            <a:solidFill>
              <a:srgbClr val="000000"/>
            </a:solidFill>
            <a:miter lim="800000"/>
            <a:headEnd/>
            <a:tailEnd/>
          </a:ln>
        </p:spPr>
      </p:sp>
      <p:sp>
        <p:nvSpPr>
          <p:cNvPr id="1945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5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942EFB-4275-4BD9-A4D8-29B58316DBC3}" type="slidenum">
              <a:rPr lang="ru-RU"/>
              <a:pPr/>
              <a:t>3</a:t>
            </a:fld>
            <a:endParaRPr lang="ru-RU"/>
          </a:p>
        </p:txBody>
      </p:sp>
    </p:spTree>
    <p:extLst>
      <p:ext uri="{BB962C8B-B14F-4D97-AF65-F5344CB8AC3E}">
        <p14:creationId xmlns:p14="http://schemas.microsoft.com/office/powerpoint/2010/main" val="1728566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E387CE-D36C-4584-9FF8-1AA554D2F25A}" type="slidenum">
              <a:rPr lang="ru-RU"/>
              <a:pPr/>
              <a:t>4</a:t>
            </a:fld>
            <a:endParaRPr lang="ru-RU"/>
          </a:p>
        </p:txBody>
      </p:sp>
    </p:spTree>
    <p:extLst>
      <p:ext uri="{BB962C8B-B14F-4D97-AF65-F5344CB8AC3E}">
        <p14:creationId xmlns:p14="http://schemas.microsoft.com/office/powerpoint/2010/main" val="3824382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Образ слайда 1"/>
          <p:cNvSpPr>
            <a:spLocks noGrp="1" noRot="1" noChangeAspect="1"/>
          </p:cNvSpPr>
          <p:nvPr>
            <p:ph type="sldImg"/>
          </p:nvPr>
        </p:nvSpPr>
        <p:spPr bwMode="auto">
          <a:noFill/>
          <a:ln>
            <a:solidFill>
              <a:srgbClr val="000000"/>
            </a:solidFill>
            <a:miter lim="800000"/>
            <a:headEnd/>
            <a:tailEnd/>
          </a:ln>
        </p:spPr>
      </p:sp>
      <p:sp>
        <p:nvSpPr>
          <p:cNvPr id="2355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355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254CEB-CAC4-49DE-BF48-BCB2142664C9}" type="slidenum">
              <a:rPr lang="ru-RU"/>
              <a:pPr/>
              <a:t>5</a:t>
            </a:fld>
            <a:endParaRPr lang="ru-RU"/>
          </a:p>
        </p:txBody>
      </p:sp>
    </p:spTree>
    <p:extLst>
      <p:ext uri="{BB962C8B-B14F-4D97-AF65-F5344CB8AC3E}">
        <p14:creationId xmlns:p14="http://schemas.microsoft.com/office/powerpoint/2010/main" val="2567914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Образ слайда 1"/>
          <p:cNvSpPr>
            <a:spLocks noGrp="1" noRot="1" noChangeAspect="1"/>
          </p:cNvSpPr>
          <p:nvPr>
            <p:ph type="sldImg"/>
          </p:nvPr>
        </p:nvSpPr>
        <p:spPr bwMode="auto">
          <a:noFill/>
          <a:ln>
            <a:solidFill>
              <a:srgbClr val="000000"/>
            </a:solidFill>
            <a:miter lim="800000"/>
            <a:headEnd/>
            <a:tailEnd/>
          </a:ln>
        </p:spPr>
      </p:sp>
      <p:sp>
        <p:nvSpPr>
          <p:cNvPr id="2765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765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81FAAB-9690-443A-97CA-389DB8B06E91}" type="slidenum">
              <a:rPr lang="ru-RU"/>
              <a:pPr/>
              <a:t>7</a:t>
            </a:fld>
            <a:endParaRPr lang="ru-RU"/>
          </a:p>
        </p:txBody>
      </p:sp>
    </p:spTree>
    <p:extLst>
      <p:ext uri="{BB962C8B-B14F-4D97-AF65-F5344CB8AC3E}">
        <p14:creationId xmlns:p14="http://schemas.microsoft.com/office/powerpoint/2010/main" val="2288244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Образ слайда 1"/>
          <p:cNvSpPr>
            <a:spLocks noGrp="1" noRot="1" noChangeAspect="1"/>
          </p:cNvSpPr>
          <p:nvPr>
            <p:ph type="sldImg"/>
          </p:nvPr>
        </p:nvSpPr>
        <p:spPr bwMode="auto">
          <a:noFill/>
          <a:ln>
            <a:solidFill>
              <a:srgbClr val="000000"/>
            </a:solidFill>
            <a:miter lim="800000"/>
            <a:headEnd/>
            <a:tailEnd/>
          </a:ln>
        </p:spPr>
      </p:sp>
      <p:sp>
        <p:nvSpPr>
          <p:cNvPr id="8909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8909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0AFE08-9BFB-401C-940D-15C9E9622825}" type="slidenum">
              <a:rPr lang="ru-RU"/>
              <a:pPr/>
              <a:t>8</a:t>
            </a:fld>
            <a:endParaRPr lang="ru-RU"/>
          </a:p>
        </p:txBody>
      </p:sp>
    </p:spTree>
    <p:extLst>
      <p:ext uri="{BB962C8B-B14F-4D97-AF65-F5344CB8AC3E}">
        <p14:creationId xmlns:p14="http://schemas.microsoft.com/office/powerpoint/2010/main" val="4218461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Образ слайда 1"/>
          <p:cNvSpPr>
            <a:spLocks noGrp="1" noRot="1" noChangeAspect="1"/>
          </p:cNvSpPr>
          <p:nvPr>
            <p:ph type="sldImg"/>
          </p:nvPr>
        </p:nvSpPr>
        <p:spPr bwMode="auto">
          <a:noFill/>
          <a:ln>
            <a:solidFill>
              <a:srgbClr val="000000"/>
            </a:solidFill>
            <a:miter lim="800000"/>
            <a:headEnd/>
            <a:tailEnd/>
          </a:ln>
        </p:spPr>
      </p:sp>
      <p:sp>
        <p:nvSpPr>
          <p:cNvPr id="9113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9113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9C4EEC-E7F0-46B5-A2C7-87EDDA5977F4}" type="slidenum">
              <a:rPr lang="ru-RU"/>
              <a:pPr/>
              <a:t>9</a:t>
            </a:fld>
            <a:endParaRPr lang="ru-RU"/>
          </a:p>
        </p:txBody>
      </p:sp>
    </p:spTree>
    <p:extLst>
      <p:ext uri="{BB962C8B-B14F-4D97-AF65-F5344CB8AC3E}">
        <p14:creationId xmlns:p14="http://schemas.microsoft.com/office/powerpoint/2010/main" val="1873828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7"/>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13E025C6-2ADE-4E17-A9E0-4D7BEE370BA5}" type="datetimeFigureOut">
              <a:rPr lang="ru-RU"/>
              <a:pPr>
                <a:defRPr/>
              </a:pPr>
              <a:t>17.09.2019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9E76A68-2F7C-4726-91CA-B5F55CC0B3AE}" type="slidenum">
              <a:rPr lang="ru-RU"/>
              <a:pPr>
                <a:defRPr/>
              </a:pPr>
              <a:t>‹#›</a:t>
            </a:fld>
            <a:endParaRPr lang="ru-RU"/>
          </a:p>
        </p:txBody>
      </p:sp>
    </p:spTree>
  </p:cSld>
  <p:clrMapOvr>
    <a:masterClrMapping/>
  </p:clrMapOvr>
  <p:transition spd="med">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2FE858E-3B97-4A11-842F-4FA392252C89}" type="datetimeFigureOut">
              <a:rPr lang="ru-RU"/>
              <a:pPr>
                <a:defRPr/>
              </a:pPr>
              <a:t>17.09.2019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66F546-2D8C-435F-897E-13D58E9A1508}" type="slidenum">
              <a:rPr lang="ru-RU"/>
              <a:pPr>
                <a:defRPr/>
              </a:pPr>
              <a:t>‹#›</a:t>
            </a:fld>
            <a:endParaRPr lang="ru-RU"/>
          </a:p>
        </p:txBody>
      </p:sp>
    </p:spTree>
  </p:cSld>
  <p:clrMapOvr>
    <a:masterClrMapping/>
  </p:clrMapOvr>
  <p:transition spd="med">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D29CC86-F20A-4A1F-BA8A-A48F924CB5D4}" type="datetimeFigureOut">
              <a:rPr lang="ru-RU"/>
              <a:pPr>
                <a:defRPr/>
              </a:pPr>
              <a:t>17.09.2019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9283658-BA19-4D55-B66E-3152AC7E608A}" type="slidenum">
              <a:rPr lang="ru-RU"/>
              <a:pPr>
                <a:defRPr/>
              </a:pPr>
              <a:t>‹#›</a:t>
            </a:fld>
            <a:endParaRPr lang="ru-RU"/>
          </a:p>
        </p:txBody>
      </p:sp>
    </p:spTree>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6F30114-93B3-4505-8AC0-3C820A4D58A6}" type="datetimeFigureOut">
              <a:rPr lang="ru-RU"/>
              <a:pPr>
                <a:defRPr/>
              </a:pPr>
              <a:t>17.09.2019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B512973-83B3-402C-8D2D-A92111193E75}" type="slidenum">
              <a:rPr lang="ru-RU"/>
              <a:pPr>
                <a:defRPr/>
              </a:pPr>
              <a:t>‹#›</a:t>
            </a:fld>
            <a:endParaRPr lang="ru-RU"/>
          </a:p>
        </p:txBody>
      </p:sp>
    </p:spTree>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D3697D9-AC2A-4DEC-9802-897EE8028FC5}" type="datetimeFigureOut">
              <a:rPr lang="ru-RU"/>
              <a:pPr>
                <a:defRPr/>
              </a:pPr>
              <a:t>17.09.2019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03C0104-C475-4F13-B779-EF1FB6F33BB8}" type="slidenum">
              <a:rPr lang="ru-RU"/>
              <a:pPr>
                <a:defRPr/>
              </a:pPr>
              <a:t>‹#›</a:t>
            </a:fld>
            <a:endParaRPr lang="ru-RU"/>
          </a:p>
        </p:txBody>
      </p:sp>
    </p:spTree>
  </p:cSld>
  <p:clrMapOvr>
    <a:masterClrMapping/>
  </p:clrMapOvr>
  <p:transition spd="med">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6CA759C-9111-4D8F-83C4-0B28691AE591}" type="datetimeFigureOut">
              <a:rPr lang="ru-RU"/>
              <a:pPr>
                <a:defRPr/>
              </a:pPr>
              <a:t>17.09.2019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8AE18F8-3441-4558-A396-F561A80C44AA}" type="slidenum">
              <a:rPr lang="ru-RU"/>
              <a:pPr>
                <a:defRPr/>
              </a:pPr>
              <a:t>‹#›</a:t>
            </a:fld>
            <a:endParaRPr lang="ru-RU"/>
          </a:p>
        </p:txBody>
      </p:sp>
    </p:spTree>
  </p:cSld>
  <p:clrMapOvr>
    <a:masterClrMapping/>
  </p:clrMapOvr>
  <p:transition spd="med">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25B7D718-935B-42E4-BDC2-B964172CC2B3}" type="datetimeFigureOut">
              <a:rPr lang="ru-RU"/>
              <a:pPr>
                <a:defRPr/>
              </a:pPr>
              <a:t>17.09.2019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2D45FD2-066D-4FE4-8AB5-587E812D3960}" type="slidenum">
              <a:rPr lang="ru-RU"/>
              <a:pPr>
                <a:defRPr/>
              </a:pPr>
              <a:t>‹#›</a:t>
            </a:fld>
            <a:endParaRPr lang="ru-RU"/>
          </a:p>
        </p:txBody>
      </p:sp>
    </p:spTree>
  </p:cSld>
  <p:clrMapOvr>
    <a:masterClrMapping/>
  </p:clrMapOvr>
  <p:transition spd="med">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2A474D5-97FB-473E-B551-CF83A7353C10}" type="datetimeFigureOut">
              <a:rPr lang="ru-RU"/>
              <a:pPr>
                <a:defRPr/>
              </a:pPr>
              <a:t>17.09.2019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23CD5ED-6199-4D1A-9CB2-0F00EDF7F05D}" type="slidenum">
              <a:rPr lang="ru-RU"/>
              <a:pPr>
                <a:defRPr/>
              </a:pPr>
              <a:t>‹#›</a:t>
            </a:fld>
            <a:endParaRPr lang="ru-RU"/>
          </a:p>
        </p:txBody>
      </p:sp>
    </p:spTree>
  </p:cSld>
  <p:clrMapOvr>
    <a:masterClrMapping/>
  </p:clrMapOvr>
  <p:transition spd="med">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014E39D-4104-4B2D-A7D7-0B6C0B622195}" type="datetimeFigureOut">
              <a:rPr lang="ru-RU"/>
              <a:pPr>
                <a:defRPr/>
              </a:pPr>
              <a:t>17.09.2019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5D5A489-70B7-4FFD-ADF1-C762E6A14BFF}" type="slidenum">
              <a:rPr lang="ru-RU"/>
              <a:pPr>
                <a:defRPr/>
              </a:pPr>
              <a:t>‹#›</a:t>
            </a:fld>
            <a:endParaRPr lang="ru-RU"/>
          </a:p>
        </p:txBody>
      </p:sp>
    </p:spTree>
  </p:cSld>
  <p:clrMapOvr>
    <a:masterClrMapping/>
  </p:clrMapOvr>
  <p:transition spd="med">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E4DFA10-EB1F-4626-A3E4-DE9BD1F05BEF}" type="datetimeFigureOut">
              <a:rPr lang="ru-RU"/>
              <a:pPr>
                <a:defRPr/>
              </a:pPr>
              <a:t>17.09.2019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8F35EE-2655-4939-9E77-539A509C875F}" type="slidenum">
              <a:rPr lang="ru-RU"/>
              <a:pPr>
                <a:defRPr/>
              </a:pPr>
              <a:t>‹#›</a:t>
            </a:fld>
            <a:endParaRPr lang="ru-RU"/>
          </a:p>
        </p:txBody>
      </p:sp>
    </p:spTree>
  </p:cSld>
  <p:clrMapOvr>
    <a:masterClrMapping/>
  </p:clrMapOvr>
  <p:transition spd="med">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731F82F-34CC-451C-85AE-290F77E8A0C5}" type="datetimeFigureOut">
              <a:rPr lang="ru-RU"/>
              <a:pPr>
                <a:defRPr/>
              </a:pPr>
              <a:t>17.09.2019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241DDBA-3D5A-47FD-A8FC-C3473192191B}" type="slidenum">
              <a:rPr lang="ru-RU"/>
              <a:pPr>
                <a:defRPr/>
              </a:pPr>
              <a:t>‹#›</a:t>
            </a:fld>
            <a:endParaRPr lang="ru-RU"/>
          </a:p>
        </p:txBody>
      </p:sp>
    </p:spTree>
  </p:cSld>
  <p:clrMapOvr>
    <a:masterClrMapping/>
  </p:clrMapOvr>
  <p:transition spd="med">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A4889C7-C15A-4091-A276-8BC5308CDA70}" type="datetimeFigureOut">
              <a:rPr lang="ru-RU"/>
              <a:pPr>
                <a:defRPr/>
              </a:pPr>
              <a:t>17.09.2019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740EADC-FD26-4BCE-9A2D-2D3F9C6B735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ircl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jp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9.xml"/><Relationship Id="rId7" Type="http://schemas.openxmlformats.org/officeDocument/2006/relationships/image" Target="../media/image2.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tags" Target="../tags/tag12.xml"/><Relationship Id="rId7" Type="http://schemas.openxmlformats.org/officeDocument/2006/relationships/image" Target="../media/image2.png"/><Relationship Id="rId12" Type="http://schemas.openxmlformats.org/officeDocument/2006/relationships/image" Target="../media/image9.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png"/><Relationship Id="rId11" Type="http://schemas.openxmlformats.org/officeDocument/2006/relationships/image" Target="../media/image8.gif"/><Relationship Id="rId5" Type="http://schemas.openxmlformats.org/officeDocument/2006/relationships/notesSlide" Target="../notesSlides/notesSlide4.xml"/><Relationship Id="rId10" Type="http://schemas.openxmlformats.org/officeDocument/2006/relationships/image" Target="../media/image7.png"/><Relationship Id="rId4" Type="http://schemas.openxmlformats.org/officeDocument/2006/relationships/slideLayout" Target="../slideLayouts/slideLayout1.xml"/><Relationship Id="rId9" Type="http://schemas.openxmlformats.org/officeDocument/2006/relationships/image" Target="../media/image6.gif"/><Relationship Id="rId14" Type="http://schemas.openxmlformats.org/officeDocument/2006/relationships/image" Target="../media/image11.jpg"/></Relationships>
</file>

<file path=ppt/slides/_rels/slide5.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slideLayout" Target="../slideLayouts/slideLayout1.xml"/><Relationship Id="rId7" Type="http://schemas.openxmlformats.org/officeDocument/2006/relationships/image" Target="../media/image12.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tags" Target="../tags/tag18.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png"/><Relationship Id="rId5" Type="http://schemas.openxmlformats.org/officeDocument/2006/relationships/notesSlide" Target="../notesSlides/notesSlide6.xml"/><Relationship Id="rId4"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2.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png"/><Relationship Id="rId5" Type="http://schemas.openxmlformats.org/officeDocument/2006/relationships/notesSlide" Target="../notesSlides/notesSlide7.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2.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4"/>
          <p:cNvPicPr>
            <a:picLocks noChangeAspect="1" noChangeArrowheads="1"/>
          </p:cNvPicPr>
          <p:nvPr>
            <p:custDataLst>
              <p:tags r:id="rId2"/>
            </p:custDataLst>
          </p:nvPr>
        </p:nvPicPr>
        <p:blipFill>
          <a:blip r:embed="rId6"/>
          <a:srcRect/>
          <a:stretch>
            <a:fillRect/>
          </a:stretch>
        </p:blipFill>
        <p:spPr bwMode="auto">
          <a:xfrm>
            <a:off x="-58738" y="0"/>
            <a:ext cx="9202738" cy="6905626"/>
          </a:xfrm>
          <a:prstGeom prst="rect">
            <a:avLst/>
          </a:prstGeom>
          <a:noFill/>
          <a:ln w="9525">
            <a:noFill/>
            <a:miter lim="800000"/>
            <a:headEnd/>
            <a:tailEnd/>
          </a:ln>
        </p:spPr>
      </p:pic>
      <p:pic>
        <p:nvPicPr>
          <p:cNvPr id="29698" name="PPTShape_0" descr="uzor_2"/>
          <p:cNvPicPr>
            <a:picLocks noChangeAspect="1" noChangeArrowheads="1"/>
          </p:cNvPicPr>
          <p:nvPr>
            <p:custDataLst>
              <p:tags r:id="rId3"/>
            </p:custDataLst>
          </p:nvPr>
        </p:nvPicPr>
        <p:blipFill>
          <a:blip r:embed="rId7"/>
          <a:srcRect/>
          <a:stretch>
            <a:fillRect/>
          </a:stretch>
        </p:blipFill>
        <p:spPr bwMode="auto">
          <a:xfrm>
            <a:off x="0" y="6386513"/>
            <a:ext cx="9144000" cy="471487"/>
          </a:xfrm>
          <a:prstGeom prst="rect">
            <a:avLst/>
          </a:prstGeom>
          <a:noFill/>
          <a:ln w="9525">
            <a:noFill/>
            <a:miter lim="800000"/>
            <a:headEnd/>
            <a:tailEnd/>
          </a:ln>
        </p:spPr>
      </p:pic>
      <p:sp>
        <p:nvSpPr>
          <p:cNvPr id="6" name="Прямоугольник 5"/>
          <p:cNvSpPr/>
          <p:nvPr/>
        </p:nvSpPr>
        <p:spPr>
          <a:xfrm>
            <a:off x="476250" y="3635643"/>
            <a:ext cx="8096250" cy="954107"/>
          </a:xfrm>
          <a:prstGeom prst="rect">
            <a:avLst/>
          </a:prstGeom>
        </p:spPr>
        <p:txBody>
          <a:bodyPr>
            <a:spAutoFit/>
          </a:bodyPr>
          <a:lstStyle/>
          <a:p>
            <a:pPr algn="ctr">
              <a:defRPr/>
            </a:pPr>
            <a:r>
              <a:rPr lang="uz-Cyrl-UZ" sz="2800" b="1" dirty="0" smtClean="0">
                <a:solidFill>
                  <a:schemeClr val="accent3">
                    <a:lumMod val="50000"/>
                  </a:schemeClr>
                </a:solidFill>
                <a:latin typeface="Arial" pitchFamily="34" charset="0"/>
                <a:cs typeface="Arial" pitchFamily="34" charset="0"/>
              </a:rPr>
              <a:t>ИНСОН ОДОБИ БИЛАН ГЎЗАЛ</a:t>
            </a:r>
          </a:p>
          <a:p>
            <a:pPr algn="ctr">
              <a:defRPr/>
            </a:pPr>
            <a:r>
              <a:rPr lang="uz-Cyrl-UZ" sz="2800" b="1" dirty="0" smtClean="0">
                <a:solidFill>
                  <a:schemeClr val="accent3">
                    <a:lumMod val="50000"/>
                  </a:schemeClr>
                </a:solidFill>
                <a:latin typeface="Arial" pitchFamily="34" charset="0"/>
                <a:cs typeface="Arial" pitchFamily="34" charset="0"/>
              </a:rPr>
              <a:t>(Ташаббускорлик)</a:t>
            </a:r>
            <a:endParaRPr lang="ru-RU" sz="2800" b="1" dirty="0">
              <a:solidFill>
                <a:schemeClr val="accent3">
                  <a:lumMod val="50000"/>
                </a:schemeClr>
              </a:solidFill>
              <a:latin typeface="Arial" pitchFamily="34" charset="0"/>
              <a:cs typeface="Arial" pitchFamily="34" charset="0"/>
            </a:endParaRPr>
          </a:p>
        </p:txBody>
      </p:sp>
      <p:sp>
        <p:nvSpPr>
          <p:cNvPr id="29705" name="Прямоугольник 16"/>
          <p:cNvSpPr>
            <a:spLocks noChangeArrowheads="1"/>
          </p:cNvSpPr>
          <p:nvPr/>
        </p:nvSpPr>
        <p:spPr bwMode="auto">
          <a:xfrm>
            <a:off x="476250" y="1340768"/>
            <a:ext cx="8191500" cy="954107"/>
          </a:xfrm>
          <a:prstGeom prst="rect">
            <a:avLst/>
          </a:prstGeom>
          <a:noFill/>
          <a:ln w="9525">
            <a:noFill/>
            <a:miter lim="800000"/>
            <a:headEnd/>
            <a:tailEnd/>
          </a:ln>
        </p:spPr>
        <p:txBody>
          <a:bodyPr>
            <a:spAutoFit/>
          </a:bodyPr>
          <a:lstStyle/>
          <a:p>
            <a:pPr algn="ctr"/>
            <a:r>
              <a:rPr lang="uz-Cyrl-UZ" sz="2800" b="1" dirty="0" smtClean="0">
                <a:solidFill>
                  <a:srgbClr val="39471D"/>
                </a:solidFill>
              </a:rPr>
              <a:t>Ўзбекистон Республика Олий ва ўрта махсус таълим вазирлиги</a:t>
            </a:r>
            <a:endParaRPr lang="ru-RU" sz="2800" b="1" dirty="0">
              <a:solidFill>
                <a:srgbClr val="39471D"/>
              </a:solidFill>
            </a:endParaRPr>
          </a:p>
        </p:txBody>
      </p:sp>
    </p:spTree>
    <p:custDataLst>
      <p:tags r:id="rId1"/>
    </p:custDataLst>
  </p:cSld>
  <p:clrMapOvr>
    <a:masterClrMapping/>
  </p:clrMapOvr>
  <p:transition spd="med">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custDataLst>
              <p:tags r:id="rId1"/>
            </p:custDataLst>
          </p:nvPr>
        </p:nvPicPr>
        <p:blipFill>
          <a:blip r:embed="rId3"/>
          <a:srcRect/>
          <a:stretch>
            <a:fillRect/>
          </a:stretch>
        </p:blipFill>
        <p:spPr bwMode="auto">
          <a:xfrm>
            <a:off x="0" y="0"/>
            <a:ext cx="9144000" cy="6905625"/>
          </a:xfrm>
          <a:prstGeom prst="rect">
            <a:avLst/>
          </a:prstGeom>
          <a:noFill/>
          <a:ln w="9525">
            <a:noFill/>
            <a:miter lim="800000"/>
            <a:headEnd/>
            <a:tailEnd/>
          </a:ln>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3" y="1196752"/>
            <a:ext cx="3233159" cy="3600400"/>
          </a:xfrm>
          <a:prstGeom prst="rect">
            <a:avLst/>
          </a:prstGeom>
        </p:spPr>
      </p:pic>
      <p:sp>
        <p:nvSpPr>
          <p:cNvPr id="3" name="Прямоугольник 2"/>
          <p:cNvSpPr/>
          <p:nvPr/>
        </p:nvSpPr>
        <p:spPr>
          <a:xfrm>
            <a:off x="4046087" y="207308"/>
            <a:ext cx="4752528" cy="6491008"/>
          </a:xfrm>
          <a:prstGeom prst="rect">
            <a:avLst/>
          </a:prstGeom>
        </p:spPr>
        <p:txBody>
          <a:bodyPr wrap="square">
            <a:spAutoFit/>
          </a:bodyPr>
          <a:lstStyle/>
          <a:p>
            <a:pPr indent="449580" algn="just">
              <a:lnSpc>
                <a:spcPct val="105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Оилада бола тарбияси масаласи буюк мутафаккир шоир Алишер Навоий меросида ҳам муносиб ўринни эгаллайди. Унинг фикрича, жамиятнинг етуклиги, унинг тақдири ва келажак ёшлар камолоти билан боғлиқдир, шунга кўра бола тарбияси ота-оналар олдида турган олижаноб вазифадир, дейди. А.Навоий ота-оналарнинг яхши сифатларини улуғлайи. Бундай сифатларнинг уларда жамулжам бўлиши бола тарбиясида муҳим роль ўйнашини кўрсатиб ўтади.  Масалан унинг хотинлар ҳақидаги фикрлари диққатга сазовордир: “Яхши хотин, дейди Навоий – оиланинг давлати ва бахти. уй эгасининг хотижам ва осойишталиги ундан. ҳусинли бўлса – кўнгил озиғи, хушмуомала бўлса жон озиғидир. Оқила бўлса, рўзғорда тартиб-интизом бўлади. У беандиша бўлса, кўнгил ундан озор чекади, ёмонлик ахтарувчи бўлса, ундан руҳ азобланади. Агар майхўр бўлса, уй ободлиги йўқолади, ақлсиз бўлса, оила расво бўлади”.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2320566"/>
      </p:ext>
    </p:extLst>
  </p:cSld>
  <p:clrMapOvr>
    <a:masterClrMapping/>
  </p:clrMapOvr>
  <p:transition spd="med">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Группа 5"/>
          <p:cNvGrpSpPr>
            <a:grpSpLocks/>
          </p:cNvGrpSpPr>
          <p:nvPr>
            <p:custDataLst>
              <p:tags r:id="rId2"/>
            </p:custDataLst>
          </p:nvPr>
        </p:nvGrpSpPr>
        <p:grpSpPr bwMode="auto">
          <a:xfrm>
            <a:off x="0" y="0"/>
            <a:ext cx="9144000" cy="6905625"/>
            <a:chOff x="0" y="0"/>
            <a:chExt cx="9144000" cy="6905625"/>
          </a:xfrm>
        </p:grpSpPr>
        <p:pic>
          <p:nvPicPr>
            <p:cNvPr id="16392" name="Picture 4"/>
            <p:cNvPicPr>
              <a:picLocks noChangeAspect="1" noChangeArrowheads="1"/>
            </p:cNvPicPr>
            <p:nvPr/>
          </p:nvPicPr>
          <p:blipFill>
            <a:blip r:embed="rId5"/>
            <a:srcRect/>
            <a:stretch>
              <a:fillRect/>
            </a:stretch>
          </p:blipFill>
          <p:spPr bwMode="auto">
            <a:xfrm>
              <a:off x="0" y="0"/>
              <a:ext cx="9144000" cy="6905625"/>
            </a:xfrm>
            <a:prstGeom prst="rect">
              <a:avLst/>
            </a:prstGeom>
            <a:noFill/>
            <a:ln w="9525">
              <a:noFill/>
              <a:miter lim="800000"/>
              <a:headEnd/>
              <a:tailEnd/>
            </a:ln>
          </p:spPr>
        </p:pic>
        <p:pic>
          <p:nvPicPr>
            <p:cNvPr id="16393" name="Picture 4" descr="uzor_2"/>
            <p:cNvPicPr>
              <a:picLocks noChangeAspect="1" noChangeArrowheads="1"/>
            </p:cNvPicPr>
            <p:nvPr/>
          </p:nvPicPr>
          <p:blipFill>
            <a:blip r:embed="rId6"/>
            <a:srcRect/>
            <a:stretch>
              <a:fillRect/>
            </a:stretch>
          </p:blipFill>
          <p:spPr bwMode="auto">
            <a:xfrm>
              <a:off x="0" y="6386512"/>
              <a:ext cx="9144000" cy="471488"/>
            </a:xfrm>
            <a:prstGeom prst="rect">
              <a:avLst/>
            </a:prstGeom>
            <a:noFill/>
            <a:ln w="9525">
              <a:noFill/>
              <a:miter lim="800000"/>
              <a:headEnd/>
              <a:tailEnd/>
            </a:ln>
          </p:spPr>
        </p:pic>
      </p:grpSp>
      <p:sp>
        <p:nvSpPr>
          <p:cNvPr id="8" name="Прямоугольник 7"/>
          <p:cNvSpPr>
            <a:spLocks noChangeArrowheads="1"/>
          </p:cNvSpPr>
          <p:nvPr/>
        </p:nvSpPr>
        <p:spPr bwMode="auto">
          <a:xfrm>
            <a:off x="4559323" y="931099"/>
            <a:ext cx="4263564" cy="4031873"/>
          </a:xfrm>
          <a:prstGeom prst="rect">
            <a:avLst/>
          </a:prstGeom>
          <a:noFill/>
          <a:ln w="9525">
            <a:noFill/>
            <a:miter lim="800000"/>
            <a:headEnd/>
            <a:tailEnd/>
          </a:ln>
        </p:spPr>
        <p:txBody>
          <a:bodyPr wrap="square">
            <a:spAutoFit/>
          </a:bodyPr>
          <a:lstStyle/>
          <a:p>
            <a:pPr algn="just"/>
            <a:r>
              <a:rPr lang="en-US" sz="1600" b="1" i="1"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Буюк</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тарихда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ҳеч</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нарса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изсиз</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кетмайди</a:t>
            </a:r>
            <a:r>
              <a:rPr lang="ru-RU" sz="1600" dirty="0">
                <a:latin typeface="Times New Roman" panose="02020603050405020304" pitchFamily="18" charset="0"/>
                <a:cs typeface="Times New Roman" panose="02020603050405020304" pitchFamily="18" charset="0"/>
              </a:rPr>
              <a:t>. У </a:t>
            </a:r>
            <a:r>
              <a:rPr lang="ru-RU" sz="1600" dirty="0" err="1">
                <a:latin typeface="Times New Roman" panose="02020603050405020304" pitchFamily="18" charset="0"/>
                <a:cs typeface="Times New Roman" panose="02020603050405020304" pitchFamily="18" charset="0"/>
              </a:rPr>
              <a:t>халқларнинг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қонида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тарихий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хотирасида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сақланади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амалий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ишларида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намоён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бўлади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Шунинг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учун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ҳам</a:t>
            </a:r>
            <a:r>
              <a:rPr lang="ru-RU" sz="1600" dirty="0">
                <a:latin typeface="Times New Roman" panose="02020603050405020304" pitchFamily="18" charset="0"/>
                <a:cs typeface="Times New Roman" panose="02020603050405020304" pitchFamily="18" charset="0"/>
              </a:rPr>
              <a:t> у </a:t>
            </a:r>
            <a:r>
              <a:rPr lang="ru-RU" sz="1600" dirty="0" err="1">
                <a:latin typeface="Times New Roman" panose="02020603050405020304" pitchFamily="18" charset="0"/>
                <a:cs typeface="Times New Roman" panose="02020603050405020304" pitchFamily="18" charset="0"/>
              </a:rPr>
              <a:t>қудратлидир</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Тарихий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меросни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асраб-авайлаш</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ўрганиш</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авлодлардан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авлодларга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қолдириш</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давлатимиз</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сиёсатининг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энг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муҳим</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устувор</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йўналишларидан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биридир</a:t>
            </a:r>
            <a:r>
              <a:rPr lang="ru-RU" sz="1600" dirty="0">
                <a:latin typeface="Times New Roman" panose="02020603050405020304" pitchFamily="18" charset="0"/>
                <a:cs typeface="Times New Roman" panose="02020603050405020304" pitchFamily="18" charset="0"/>
              </a:rPr>
              <a:t>. Янги </a:t>
            </a:r>
            <a:r>
              <a:rPr lang="ru-RU" sz="1600" dirty="0" err="1">
                <a:latin typeface="Times New Roman" panose="02020603050405020304" pitchFamily="18" charset="0"/>
                <a:cs typeface="Times New Roman" panose="02020603050405020304" pitchFamily="18" charset="0"/>
              </a:rPr>
              <a:t>таҳдидлар</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жумладан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оммавий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маданият</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хавфи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боқимандалик</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кайфияти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пайдо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бўлаётган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одоб-ахлоқ</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қадриятларнинг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йўқолиш</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хавфи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юзага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келаётган</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ҳозирги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глобаллашув</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шароитида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бу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ғоят</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муҳим</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аҳамият</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касб</a:t>
            </a:r>
            <a:r>
              <a:rPr lang="ru-RU" sz="1600" dirty="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этмоқда</a:t>
            </a:r>
            <a:endParaRPr lang="ru-RU" sz="1600" dirty="0" smtClean="0">
              <a:latin typeface="Times New Roman" panose="02020603050405020304" pitchFamily="18" charset="0"/>
              <a:cs typeface="Times New Roman" panose="02020603050405020304" pitchFamily="18" charset="0"/>
            </a:endParaRPr>
          </a:p>
          <a:p>
            <a:pPr algn="just"/>
            <a:endParaRPr lang="en-US" sz="1600" b="1" i="1" dirty="0">
              <a:latin typeface="Times New Roman" panose="02020603050405020304" pitchFamily="18" charset="0"/>
              <a:cs typeface="Times New Roman" panose="02020603050405020304" pitchFamily="18" charset="0"/>
            </a:endParaRPr>
          </a:p>
          <a:p>
            <a:pPr algn="r"/>
            <a:r>
              <a:rPr lang="uz-Cyrl-UZ" sz="1600" b="1" i="1" dirty="0" smtClean="0">
                <a:latin typeface="Times New Roman" panose="02020603050405020304" pitchFamily="18" charset="0"/>
                <a:cs typeface="Times New Roman" panose="02020603050405020304" pitchFamily="18" charset="0"/>
              </a:rPr>
              <a:t>Ш.Мирзиёев</a:t>
            </a:r>
            <a:endParaRPr lang="ru-RU" sz="1600"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267" y="1484784"/>
            <a:ext cx="4234789" cy="2821117"/>
          </a:xfrm>
          <a:prstGeom prst="rect">
            <a:avLst/>
          </a:prstGeom>
        </p:spPr>
      </p:pic>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Effect transition="in" filter="blinds(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p:cNvPicPr>
            <a:picLocks noChangeAspect="1" noChangeArrowheads="1"/>
          </p:cNvPicPr>
          <p:nvPr>
            <p:custDataLst>
              <p:tags r:id="rId2"/>
            </p:custDataLst>
          </p:nvPr>
        </p:nvPicPr>
        <p:blipFill>
          <a:blip r:embed="rId6"/>
          <a:srcRect/>
          <a:stretch>
            <a:fillRect/>
          </a:stretch>
        </p:blipFill>
        <p:spPr bwMode="auto">
          <a:xfrm>
            <a:off x="0" y="0"/>
            <a:ext cx="9144000" cy="6905625"/>
          </a:xfrm>
          <a:prstGeom prst="rect">
            <a:avLst/>
          </a:prstGeom>
          <a:noFill/>
          <a:ln w="9525">
            <a:noFill/>
            <a:miter lim="800000"/>
            <a:headEnd/>
            <a:tailEnd/>
          </a:ln>
        </p:spPr>
      </p:pic>
      <p:pic>
        <p:nvPicPr>
          <p:cNvPr id="18434" name="PPTShape_0" descr="uzor_2"/>
          <p:cNvPicPr>
            <a:picLocks noChangeAspect="1" noChangeArrowheads="1"/>
          </p:cNvPicPr>
          <p:nvPr>
            <p:custDataLst>
              <p:tags r:id="rId3"/>
            </p:custDataLst>
          </p:nvPr>
        </p:nvPicPr>
        <p:blipFill>
          <a:blip r:embed="rId7"/>
          <a:srcRect/>
          <a:stretch>
            <a:fillRect/>
          </a:stretch>
        </p:blipFill>
        <p:spPr bwMode="auto">
          <a:xfrm>
            <a:off x="0" y="6338888"/>
            <a:ext cx="9144000" cy="471487"/>
          </a:xfrm>
          <a:prstGeom prst="rect">
            <a:avLst/>
          </a:prstGeom>
          <a:noFill/>
          <a:ln w="9525">
            <a:noFill/>
            <a:miter lim="800000"/>
            <a:headEnd/>
            <a:tailEnd/>
          </a:ln>
        </p:spPr>
      </p:pic>
      <p:sp>
        <p:nvSpPr>
          <p:cNvPr id="18435" name="Прямоугольник 6"/>
          <p:cNvSpPr>
            <a:spLocks noChangeArrowheads="1"/>
          </p:cNvSpPr>
          <p:nvPr/>
        </p:nvSpPr>
        <p:spPr bwMode="auto">
          <a:xfrm>
            <a:off x="4143375" y="3857625"/>
            <a:ext cx="1785938" cy="714375"/>
          </a:xfrm>
          <a:prstGeom prst="rect">
            <a:avLst/>
          </a:prstGeom>
          <a:noFill/>
          <a:ln w="9525">
            <a:noFill/>
            <a:miter lim="800000"/>
            <a:headEnd/>
            <a:tailEnd/>
          </a:ln>
        </p:spPr>
        <p:txBody>
          <a:bodyPr>
            <a:spAutoFit/>
          </a:bodyPr>
          <a:lstStyle/>
          <a:p>
            <a:pPr algn="just"/>
            <a:r>
              <a:rPr lang="en-US" sz="4000"/>
              <a:t>    </a:t>
            </a:r>
            <a:endParaRPr lang="ru-RU" sz="4000"/>
          </a:p>
        </p:txBody>
      </p:sp>
      <p:sp>
        <p:nvSpPr>
          <p:cNvPr id="15" name="AutoShape 3"/>
          <p:cNvSpPr>
            <a:spLocks noChangeArrowheads="1"/>
          </p:cNvSpPr>
          <p:nvPr/>
        </p:nvSpPr>
        <p:spPr bwMode="ltGray">
          <a:xfrm rot="5400000">
            <a:off x="-3017116" y="731042"/>
            <a:ext cx="6643736" cy="53244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401 w 21600"/>
              <a:gd name="T13" fmla="*/ 0 h 21600"/>
              <a:gd name="T14" fmla="*/ 21199 w 21600"/>
              <a:gd name="T15" fmla="*/ 13628 h 21600"/>
            </a:gdLst>
            <a:ahLst/>
            <a:cxnLst>
              <a:cxn ang="T8">
                <a:pos x="T0" y="T1"/>
              </a:cxn>
              <a:cxn ang="T9">
                <a:pos x="T2" y="T3"/>
              </a:cxn>
              <a:cxn ang="T10">
                <a:pos x="T4" y="T5"/>
              </a:cxn>
              <a:cxn ang="T11">
                <a:pos x="T6" y="T7"/>
              </a:cxn>
            </a:cxnLst>
            <a:rect l="T12" t="T13" r="T14" b="T15"/>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rgbClr val="008080">
                  <a:alpha val="60001"/>
                </a:srgbClr>
              </a:gs>
              <a:gs pos="50000">
                <a:schemeClr val="bg2"/>
              </a:gs>
              <a:gs pos="100000">
                <a:srgbClr val="008080">
                  <a:alpha val="60001"/>
                </a:srgbClr>
              </a:gs>
            </a:gsLst>
            <a:lin ang="5400000" scaled="1"/>
          </a:gradFill>
          <a:ln w="9525" algn="ctr">
            <a:noFill/>
            <a:miter lim="800000"/>
            <a:headEnd/>
            <a:tailEnd/>
          </a:ln>
        </p:spPr>
        <p:txBody>
          <a:bodyPr wrap="none" anchor="ctr"/>
          <a:lstStyle/>
          <a:p>
            <a:pPr>
              <a:defRPr/>
            </a:pPr>
            <a:endParaRPr lang="ru-RU">
              <a:solidFill>
                <a:srgbClr val="000000"/>
              </a:solidFill>
              <a:cs typeface="Arial" pitchFamily="34" charset="0"/>
            </a:endParaRPr>
          </a:p>
        </p:txBody>
      </p:sp>
      <p:pic>
        <p:nvPicPr>
          <p:cNvPr id="4" name="Рисунок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6301" y="260648"/>
            <a:ext cx="3476695" cy="5112787"/>
          </a:xfrm>
          <a:prstGeom prst="rect">
            <a:avLst/>
          </a:prstGeom>
        </p:spPr>
      </p:pic>
      <p:sp>
        <p:nvSpPr>
          <p:cNvPr id="6" name="Прямоугольник 5"/>
          <p:cNvSpPr/>
          <p:nvPr/>
        </p:nvSpPr>
        <p:spPr>
          <a:xfrm>
            <a:off x="107504" y="260648"/>
            <a:ext cx="5053454" cy="5847755"/>
          </a:xfrm>
          <a:prstGeom prst="rect">
            <a:avLst/>
          </a:prstGeom>
        </p:spPr>
        <p:txBody>
          <a:bodyPr wrap="square">
            <a:spAutoFit/>
          </a:bodyPr>
          <a:lstStyle/>
          <a:p>
            <a:pPr algn="just"/>
            <a:r>
              <a:rPr lang="uz-Cyrl-UZ" sz="2200" dirty="0" smtClean="0">
                <a:latin typeface="Times New Roman" panose="02020603050405020304" pitchFamily="18" charset="0"/>
                <a:ea typeface="Calibri" panose="020F0502020204030204" pitchFamily="34" charset="0"/>
              </a:rPr>
              <a:t>Инсоннинг </a:t>
            </a:r>
            <a:r>
              <a:rPr lang="uz-Cyrl-UZ" sz="2200" dirty="0">
                <a:latin typeface="Times New Roman" panose="02020603050405020304" pitchFamily="18" charset="0"/>
                <a:ea typeface="Calibri" panose="020F0502020204030204" pitchFamily="34" charset="0"/>
              </a:rPr>
              <a:t>ахлоқий фазилатларини, умуман ахлоқий тушунчаларини инсоннинг табиати билан боғлайди. </a:t>
            </a:r>
            <a:r>
              <a:rPr lang="ru-RU" sz="2200" dirty="0" err="1">
                <a:latin typeface="Times New Roman" panose="02020603050405020304" pitchFamily="18" charset="0"/>
                <a:ea typeface="Calibri" panose="020F0502020204030204" pitchFamily="34" charset="0"/>
              </a:rPr>
              <a:t>Инсон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табиати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эса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аввало</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оилада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шаклланади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Шунга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кўра</a:t>
            </a:r>
            <a:r>
              <a:rPr lang="ru-RU" sz="2200" dirty="0">
                <a:latin typeface="Times New Roman" panose="02020603050405020304" pitchFamily="18" charset="0"/>
                <a:ea typeface="Calibri" panose="020F0502020204030204" pitchFamily="34" charset="0"/>
              </a:rPr>
              <a:t> бола </a:t>
            </a:r>
            <a:r>
              <a:rPr lang="ru-RU" sz="2200" dirty="0" err="1">
                <a:latin typeface="Times New Roman" panose="02020603050405020304" pitchFamily="18" charset="0"/>
                <a:ea typeface="Calibri" panose="020F0502020204030204" pitchFamily="34" charset="0"/>
              </a:rPr>
              <a:t>тарбиясида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ота</a:t>
            </a:r>
            <a:r>
              <a:rPr lang="ru-RU" sz="2200" dirty="0">
                <a:latin typeface="Times New Roman" panose="02020603050405020304" pitchFamily="18" charset="0"/>
                <a:ea typeface="Calibri" panose="020F0502020204030204" pitchFamily="34" charset="0"/>
              </a:rPr>
              <a:t>-она </a:t>
            </a:r>
            <a:r>
              <a:rPr lang="ru-RU" sz="2200" dirty="0" err="1">
                <a:latin typeface="Times New Roman" panose="02020603050405020304" pitchFamily="18" charset="0"/>
                <a:ea typeface="Calibri" panose="020F0502020204030204" pitchFamily="34" charset="0"/>
              </a:rPr>
              <a:t>таъсири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ва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намунали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бениҳоя</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каттадир</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Масалан</a:t>
            </a:r>
            <a:r>
              <a:rPr lang="ru-RU" sz="2200" dirty="0">
                <a:latin typeface="Times New Roman" panose="02020603050405020304" pitchFamily="18" charset="0"/>
                <a:ea typeface="Calibri" panose="020F0502020204030204" pitchFamily="34" charset="0"/>
              </a:rPr>
              <a:t> у </a:t>
            </a:r>
            <a:r>
              <a:rPr lang="ru-RU" sz="2200" dirty="0" err="1">
                <a:latin typeface="Times New Roman" panose="02020603050405020304" pitchFamily="18" charset="0"/>
                <a:ea typeface="Calibri" panose="020F0502020204030204" pitchFamily="34" charset="0"/>
              </a:rPr>
              <a:t>аёлларга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насиҳат</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қилиб</a:t>
            </a:r>
            <a:r>
              <a:rPr lang="ru-RU" sz="2200" dirty="0">
                <a:latin typeface="Times New Roman" panose="02020603050405020304" pitchFamily="18" charset="0"/>
                <a:ea typeface="Calibri" panose="020F0502020204030204" pitchFamily="34" charset="0"/>
              </a:rPr>
              <a:t>, Абдулла ибн </a:t>
            </a:r>
            <a:r>
              <a:rPr lang="ru-RU" sz="2200" dirty="0" err="1">
                <a:latin typeface="Times New Roman" panose="02020603050405020304" pitchFamily="18" charset="0"/>
                <a:ea typeface="Calibri" panose="020F0502020204030204" pitchFamily="34" charset="0"/>
              </a:rPr>
              <a:t>Жафар</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тилидан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шундай</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деб</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ёзади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Рашкдан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сақлангин</a:t>
            </a:r>
            <a:r>
              <a:rPr lang="ru-RU" sz="2200" dirty="0">
                <a:latin typeface="Times New Roman" panose="02020603050405020304" pitchFamily="18" charset="0"/>
                <a:ea typeface="Calibri" panose="020F0502020204030204" pitchFamily="34" charset="0"/>
              </a:rPr>
              <a:t>. У </a:t>
            </a:r>
            <a:r>
              <a:rPr lang="ru-RU" sz="2200" dirty="0" err="1">
                <a:latin typeface="Times New Roman" panose="02020603050405020304" pitchFamily="18" charset="0"/>
                <a:ea typeface="Calibri" panose="020F0502020204030204" pitchFamily="34" charset="0"/>
              </a:rPr>
              <a:t>талоқнинг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калитидир</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Эрингга</a:t>
            </a:r>
            <a:r>
              <a:rPr lang="ru-RU" sz="2200" dirty="0">
                <a:latin typeface="Times New Roman" panose="02020603050405020304" pitchFamily="18" charset="0"/>
                <a:ea typeface="Calibri" panose="020F0502020204030204" pitchFamily="34" charset="0"/>
              </a:rPr>
              <a:t> тез-тез </a:t>
            </a:r>
            <a:r>
              <a:rPr lang="ru-RU" sz="2200" dirty="0" err="1">
                <a:latin typeface="Times New Roman" panose="02020603050405020304" pitchFamily="18" charset="0"/>
                <a:ea typeface="Calibri" panose="020F0502020204030204" pitchFamily="34" charset="0"/>
              </a:rPr>
              <a:t>танбеҳ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қилишни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сенга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таъқиқлайман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Чунки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танбеҳ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нафрат</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уйғотади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ўзингни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безаб</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юргин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Бунинг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учун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яхши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восита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сурмадир</a:t>
            </a:r>
            <a:r>
              <a:rPr lang="ru-RU" sz="2200" dirty="0">
                <a:latin typeface="Times New Roman" panose="02020603050405020304" pitchFamily="18" charset="0"/>
                <a:ea typeface="Calibri" panose="020F0502020204030204" pitchFamily="34" charset="0"/>
              </a:rPr>
              <a:t>. Яна </a:t>
            </a:r>
            <a:r>
              <a:rPr lang="ru-RU" sz="2200" dirty="0" err="1">
                <a:latin typeface="Times New Roman" panose="02020603050405020304" pitchFamily="18" charset="0"/>
                <a:ea typeface="Calibri" panose="020F0502020204030204" pitchFamily="34" charset="0"/>
              </a:rPr>
              <a:t>хушбўй</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атирлардан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фойдалангин</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Уларнинг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ичида</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энг</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яхшиси</a:t>
            </a:r>
            <a:r>
              <a:rPr lang="ru-RU" sz="2200" dirty="0">
                <a:latin typeface="Times New Roman" panose="02020603050405020304" pitchFamily="18" charset="0"/>
                <a:ea typeface="Calibri" panose="020F0502020204030204" pitchFamily="34" charset="0"/>
              </a:rPr>
              <a:t> </a:t>
            </a:r>
            <a:r>
              <a:rPr lang="ru-RU" sz="2200" dirty="0" err="1">
                <a:latin typeface="Times New Roman" panose="02020603050405020304" pitchFamily="18" charset="0"/>
                <a:ea typeface="Calibri" panose="020F0502020204030204" pitchFamily="34" charset="0"/>
              </a:rPr>
              <a:t>сувдир</a:t>
            </a:r>
            <a:r>
              <a:rPr lang="ru-RU" sz="2200" dirty="0">
                <a:latin typeface="Times New Roman" panose="02020603050405020304" pitchFamily="18" charset="0"/>
                <a:ea typeface="Calibri" panose="020F0502020204030204" pitchFamily="34" charset="0"/>
              </a:rPr>
              <a:t>”.</a:t>
            </a:r>
            <a:endParaRPr lang="ru-RU" sz="2200" dirty="0"/>
          </a:p>
        </p:txBody>
      </p:sp>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edge">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p:cNvPicPr>
            <a:picLocks noChangeAspect="1" noChangeArrowheads="1"/>
          </p:cNvPicPr>
          <p:nvPr>
            <p:custDataLst>
              <p:tags r:id="rId2"/>
            </p:custDataLst>
          </p:nvPr>
        </p:nvPicPr>
        <p:blipFill>
          <a:blip r:embed="rId6"/>
          <a:srcRect/>
          <a:stretch>
            <a:fillRect/>
          </a:stretch>
        </p:blipFill>
        <p:spPr bwMode="auto">
          <a:xfrm>
            <a:off x="0" y="0"/>
            <a:ext cx="9144000" cy="6905625"/>
          </a:xfrm>
          <a:prstGeom prst="rect">
            <a:avLst/>
          </a:prstGeom>
          <a:noFill/>
          <a:ln w="9525">
            <a:noFill/>
            <a:miter lim="800000"/>
            <a:headEnd/>
            <a:tailEnd/>
          </a:ln>
        </p:spPr>
      </p:pic>
      <p:pic>
        <p:nvPicPr>
          <p:cNvPr id="20482" name="PPTShape_0" descr="uzor_2"/>
          <p:cNvPicPr>
            <a:picLocks noChangeAspect="1" noChangeArrowheads="1"/>
          </p:cNvPicPr>
          <p:nvPr>
            <p:custDataLst>
              <p:tags r:id="rId3"/>
            </p:custDataLst>
          </p:nvPr>
        </p:nvPicPr>
        <p:blipFill>
          <a:blip r:embed="rId7"/>
          <a:srcRect/>
          <a:stretch>
            <a:fillRect/>
          </a:stretch>
        </p:blipFill>
        <p:spPr bwMode="auto">
          <a:xfrm>
            <a:off x="0" y="6338888"/>
            <a:ext cx="9144000" cy="471487"/>
          </a:xfrm>
          <a:prstGeom prst="rect">
            <a:avLst/>
          </a:prstGeom>
          <a:noFill/>
          <a:ln w="9525">
            <a:noFill/>
            <a:miter lim="800000"/>
            <a:headEnd/>
            <a:tailEnd/>
          </a:ln>
        </p:spPr>
      </p:pic>
      <p:grpSp>
        <p:nvGrpSpPr>
          <p:cNvPr id="68" name="Группа 67"/>
          <p:cNvGrpSpPr>
            <a:grpSpLocks/>
          </p:cNvGrpSpPr>
          <p:nvPr/>
        </p:nvGrpSpPr>
        <p:grpSpPr bwMode="auto">
          <a:xfrm>
            <a:off x="3143250" y="-7031038"/>
            <a:ext cx="6000750" cy="7031038"/>
            <a:chOff x="5000628" y="-139422"/>
            <a:chExt cx="4143372" cy="5640123"/>
          </a:xfrm>
        </p:grpSpPr>
        <p:pic>
          <p:nvPicPr>
            <p:cNvPr id="57355" name="Picture 11"/>
            <p:cNvPicPr>
              <a:picLocks noChangeAspect="1" noChangeArrowheads="1"/>
            </p:cNvPicPr>
            <p:nvPr/>
          </p:nvPicPr>
          <p:blipFill>
            <a:blip r:embed="rId8"/>
            <a:srcRect/>
            <a:stretch>
              <a:fillRect/>
            </a:stretch>
          </p:blipFill>
          <p:spPr bwMode="auto">
            <a:xfrm>
              <a:off x="7002479" y="-139422"/>
              <a:ext cx="2141521" cy="1686447"/>
            </a:xfrm>
            <a:prstGeom prst="rect">
              <a:avLst/>
            </a:prstGeom>
            <a:ln>
              <a:noFill/>
            </a:ln>
            <a:effectLst>
              <a:softEdge rad="112500"/>
            </a:effectLst>
          </p:spPr>
        </p:pic>
        <p:pic>
          <p:nvPicPr>
            <p:cNvPr id="57356" name="Picture 12"/>
            <p:cNvPicPr>
              <a:picLocks noChangeAspect="1" noChangeArrowheads="1"/>
            </p:cNvPicPr>
            <p:nvPr/>
          </p:nvPicPr>
          <p:blipFill>
            <a:blip r:embed="rId9"/>
            <a:srcRect b="27642"/>
            <a:stretch>
              <a:fillRect/>
            </a:stretch>
          </p:blipFill>
          <p:spPr bwMode="auto">
            <a:xfrm>
              <a:off x="5072066" y="-114656"/>
              <a:ext cx="1998645" cy="1643050"/>
            </a:xfrm>
            <a:prstGeom prst="rect">
              <a:avLst/>
            </a:prstGeom>
            <a:ln>
              <a:noFill/>
            </a:ln>
            <a:effectLst>
              <a:softEdge rad="112500"/>
            </a:effectLst>
          </p:spPr>
        </p:pic>
        <p:pic>
          <p:nvPicPr>
            <p:cNvPr id="57357" name="Picture 13"/>
            <p:cNvPicPr>
              <a:picLocks noChangeAspect="1" noChangeArrowheads="1"/>
            </p:cNvPicPr>
            <p:nvPr/>
          </p:nvPicPr>
          <p:blipFill>
            <a:blip r:embed="rId10" cstate="print"/>
            <a:srcRect t="2285" b="8593"/>
            <a:stretch>
              <a:fillRect/>
            </a:stretch>
          </p:blipFill>
          <p:spPr bwMode="auto">
            <a:xfrm>
              <a:off x="7072330" y="1500174"/>
              <a:ext cx="2000232" cy="2516420"/>
            </a:xfrm>
            <a:prstGeom prst="rect">
              <a:avLst/>
            </a:prstGeom>
            <a:ln>
              <a:noFill/>
            </a:ln>
            <a:effectLst>
              <a:softEdge rad="112500"/>
            </a:effectLst>
          </p:spPr>
        </p:pic>
        <p:pic>
          <p:nvPicPr>
            <p:cNvPr id="57358" name="Picture 14"/>
            <p:cNvPicPr>
              <a:picLocks noChangeAspect="1" noChangeArrowheads="1"/>
            </p:cNvPicPr>
            <p:nvPr/>
          </p:nvPicPr>
          <p:blipFill>
            <a:blip r:embed="rId11"/>
            <a:srcRect l="3331" b="25581"/>
            <a:stretch>
              <a:fillRect/>
            </a:stretch>
          </p:blipFill>
          <p:spPr bwMode="auto">
            <a:xfrm>
              <a:off x="5000628" y="1571612"/>
              <a:ext cx="2143140" cy="2363155"/>
            </a:xfrm>
            <a:prstGeom prst="rect">
              <a:avLst/>
            </a:prstGeom>
            <a:ln>
              <a:noFill/>
            </a:ln>
            <a:effectLst>
              <a:softEdge rad="112500"/>
            </a:effectLst>
          </p:spPr>
        </p:pic>
        <p:pic>
          <p:nvPicPr>
            <p:cNvPr id="57359" name="Picture 15"/>
            <p:cNvPicPr>
              <a:picLocks noChangeAspect="1" noChangeArrowheads="1"/>
            </p:cNvPicPr>
            <p:nvPr/>
          </p:nvPicPr>
          <p:blipFill>
            <a:blip r:embed="rId12"/>
            <a:srcRect/>
            <a:stretch>
              <a:fillRect/>
            </a:stretch>
          </p:blipFill>
          <p:spPr bwMode="auto">
            <a:xfrm>
              <a:off x="5072066" y="4020149"/>
              <a:ext cx="2143140" cy="1409115"/>
            </a:xfrm>
            <a:prstGeom prst="rect">
              <a:avLst/>
            </a:prstGeom>
            <a:ln>
              <a:noFill/>
            </a:ln>
            <a:effectLst>
              <a:softEdge rad="112500"/>
            </a:effectLst>
          </p:spPr>
        </p:pic>
        <p:pic>
          <p:nvPicPr>
            <p:cNvPr id="57360" name="Picture 16"/>
            <p:cNvPicPr>
              <a:picLocks noChangeAspect="1" noChangeArrowheads="1"/>
            </p:cNvPicPr>
            <p:nvPr/>
          </p:nvPicPr>
          <p:blipFill>
            <a:blip r:embed="rId13"/>
            <a:srcRect r="16739"/>
            <a:stretch>
              <a:fillRect/>
            </a:stretch>
          </p:blipFill>
          <p:spPr bwMode="auto">
            <a:xfrm>
              <a:off x="7138689" y="4000504"/>
              <a:ext cx="1857356" cy="1500197"/>
            </a:xfrm>
            <a:prstGeom prst="rect">
              <a:avLst/>
            </a:prstGeom>
            <a:ln>
              <a:noFill/>
            </a:ln>
            <a:effectLst>
              <a:softEdge rad="112500"/>
            </a:effectLst>
          </p:spPr>
        </p:pic>
      </p:grpSp>
      <p:sp>
        <p:nvSpPr>
          <p:cNvPr id="5125" name="Прямоугольник 6"/>
          <p:cNvSpPr>
            <a:spLocks noChangeArrowheads="1"/>
          </p:cNvSpPr>
          <p:nvPr/>
        </p:nvSpPr>
        <p:spPr bwMode="auto">
          <a:xfrm>
            <a:off x="482600" y="4143375"/>
            <a:ext cx="1785938" cy="714375"/>
          </a:xfrm>
          <a:prstGeom prst="rect">
            <a:avLst/>
          </a:prstGeom>
          <a:noFill/>
          <a:ln w="9525">
            <a:noFill/>
            <a:miter lim="800000"/>
            <a:headEnd/>
            <a:tailEnd/>
          </a:ln>
        </p:spPr>
        <p:txBody>
          <a:bodyPr>
            <a:spAutoFit/>
          </a:bodyPr>
          <a:lstStyle/>
          <a:p>
            <a:pPr algn="just"/>
            <a:r>
              <a:rPr lang="en-US" sz="4000"/>
              <a:t>    </a:t>
            </a:r>
            <a:endParaRPr lang="ru-RU" sz="4000"/>
          </a:p>
        </p:txBody>
      </p:sp>
      <p:pic>
        <p:nvPicPr>
          <p:cNvPr id="2" name="Рисунок 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4215" y="743433"/>
            <a:ext cx="2651197" cy="3837607"/>
          </a:xfrm>
          <a:prstGeom prst="rect">
            <a:avLst/>
          </a:prstGeom>
        </p:spPr>
      </p:pic>
      <p:sp>
        <p:nvSpPr>
          <p:cNvPr id="3" name="Прямоугольник 2"/>
          <p:cNvSpPr/>
          <p:nvPr/>
        </p:nvSpPr>
        <p:spPr>
          <a:xfrm>
            <a:off x="3300847" y="245566"/>
            <a:ext cx="5680911" cy="5847755"/>
          </a:xfrm>
          <a:prstGeom prst="rect">
            <a:avLst/>
          </a:prstGeom>
        </p:spPr>
        <p:txBody>
          <a:bodyPr wrap="square">
            <a:spAutoFit/>
          </a:bodyPr>
          <a:lstStyle/>
          <a:p>
            <a:pPr algn="just"/>
            <a:r>
              <a:rPr lang="uz-Cyrl-UZ" sz="1700" dirty="0">
                <a:latin typeface="Times New Roman" panose="02020603050405020304" pitchFamily="18" charset="0"/>
                <a:ea typeface="Calibri" panose="020F0502020204030204" pitchFamily="34" charset="0"/>
              </a:rPr>
              <a:t>Оила ва оилада бола тарбияси масаласи Абу Али Ибн Синонинг илмий меросида ҳам муҳим ўрин эгаллайди. У ўзининг қатор асарларида боланинг саломатлиги, унинг тарбияси ҳақида, энг муҳими бола руҳиятини ўрганиш борасида кўплаб қимматбаҳо фикрларни ёзади. Уларнинг ҳаммаси бир бутун бўлиб, муайян педагогик қарашлар тизизимини ташкил этади ва у маънавий-ахлоқий баркамол инсонни шакллантириш ҳақидаги ғояга бориб тақалади. </a:t>
            </a:r>
            <a:r>
              <a:rPr lang="ru-RU" sz="1700" dirty="0">
                <a:latin typeface="Times New Roman" panose="02020603050405020304" pitchFamily="18" charset="0"/>
                <a:ea typeface="Calibri" panose="020F0502020204030204" pitchFamily="34" charset="0"/>
              </a:rPr>
              <a:t>Ибн </a:t>
            </a:r>
            <a:r>
              <a:rPr lang="ru-RU" sz="1700" dirty="0" err="1">
                <a:latin typeface="Times New Roman" panose="02020603050405020304" pitchFamily="18" charset="0"/>
                <a:ea typeface="Calibri" panose="020F0502020204030204" pitchFamily="34" charset="0"/>
              </a:rPr>
              <a:t>Синонинг</a:t>
            </a:r>
            <a:r>
              <a:rPr lang="ru-RU" sz="1700" dirty="0">
                <a:latin typeface="Times New Roman" panose="02020603050405020304" pitchFamily="18" charset="0"/>
                <a:ea typeface="Calibri" panose="020F0502020204030204" pitchFamily="34" charset="0"/>
              </a:rPr>
              <a:t> “</a:t>
            </a:r>
            <a:r>
              <a:rPr lang="uz-Cyrl-UZ" sz="1700" dirty="0">
                <a:latin typeface="Times New Roman" panose="02020603050405020304" pitchFamily="18" charset="0"/>
                <a:ea typeface="Calibri" panose="020F0502020204030204" pitchFamily="34" charset="0"/>
              </a:rPr>
              <a:t>Тадбири ал</a:t>
            </a:r>
            <a:r>
              <a:rPr lang="ru-RU" sz="1700" dirty="0">
                <a:latin typeface="Times New Roman" panose="02020603050405020304" pitchFamily="18" charset="0"/>
                <a:ea typeface="Calibri" panose="020F0502020204030204" pitchFamily="34" charset="0"/>
              </a:rPr>
              <a:t>-</a:t>
            </a:r>
            <a:r>
              <a:rPr lang="ru-RU" sz="1700" dirty="0" err="1">
                <a:latin typeface="Times New Roman" panose="02020603050405020304" pitchFamily="18" charset="0"/>
                <a:ea typeface="Calibri" panose="020F0502020204030204" pitchFamily="34" charset="0"/>
              </a:rPr>
              <a:t>манозил</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номли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асарида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катта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бир</a:t>
            </a:r>
            <a:r>
              <a:rPr lang="ru-RU" sz="1700" dirty="0">
                <a:latin typeface="Times New Roman" panose="02020603050405020304" pitchFamily="18" charset="0"/>
                <a:ea typeface="Calibri" panose="020F0502020204030204" pitchFamily="34" charset="0"/>
              </a:rPr>
              <a:t> боб </a:t>
            </a:r>
            <a:r>
              <a:rPr lang="ru-RU" sz="1700" dirty="0" err="1">
                <a:latin typeface="Times New Roman" panose="02020603050405020304" pitchFamily="18" charset="0"/>
                <a:ea typeface="Calibri" panose="020F0502020204030204" pitchFamily="34" charset="0"/>
              </a:rPr>
              <a:t>оила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ва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оилавий</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тарбия</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масалаларига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бағишлангандир</a:t>
            </a:r>
            <a:r>
              <a:rPr lang="ru-RU" sz="1700" dirty="0">
                <a:latin typeface="Times New Roman" panose="02020603050405020304" pitchFamily="18" charset="0"/>
                <a:ea typeface="Calibri" panose="020F0502020204030204" pitchFamily="34" charset="0"/>
              </a:rPr>
              <a:t>. Ибн </a:t>
            </a:r>
            <a:r>
              <a:rPr lang="ru-RU" sz="1700" dirty="0" err="1">
                <a:latin typeface="Times New Roman" panose="02020603050405020304" pitchFamily="18" charset="0"/>
                <a:ea typeface="Calibri" panose="020F0502020204030204" pitchFamily="34" charset="0"/>
              </a:rPr>
              <a:t>Сино</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оилада</a:t>
            </a:r>
            <a:r>
              <a:rPr lang="ru-RU" sz="1700" dirty="0">
                <a:latin typeface="Times New Roman" panose="02020603050405020304" pitchFamily="18" charset="0"/>
                <a:ea typeface="Calibri" panose="020F0502020204030204" pitchFamily="34" charset="0"/>
              </a:rPr>
              <a:t> бола </a:t>
            </a:r>
            <a:r>
              <a:rPr lang="ru-RU" sz="1700" dirty="0" err="1">
                <a:latin typeface="Times New Roman" panose="02020603050405020304" pitchFamily="18" charset="0"/>
                <a:ea typeface="Calibri" panose="020F0502020204030204" pitchFamily="34" charset="0"/>
              </a:rPr>
              <a:t>тарбияси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анча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мураккаб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ва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нозик</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бўлиб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уни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боланинг</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ёшлигидан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бошлаб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ва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изчиллик</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билан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олиб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бориш</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лозимлигини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уқтиради</a:t>
            </a:r>
            <a:r>
              <a:rPr lang="ru-RU" sz="1700" dirty="0">
                <a:latin typeface="Times New Roman" panose="02020603050405020304" pitchFamily="18" charset="0"/>
                <a:ea typeface="Calibri" panose="020F0502020204030204" pitchFamily="34" charset="0"/>
              </a:rPr>
              <a:t>. У она </a:t>
            </a:r>
            <a:r>
              <a:rPr lang="ru-RU" sz="1700" dirty="0" err="1">
                <a:latin typeface="Times New Roman" panose="02020603050405020304" pitchFamily="18" charset="0"/>
                <a:ea typeface="Calibri" panose="020F0502020204030204" pitchFamily="34" charset="0"/>
              </a:rPr>
              <a:t>алласининг</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тарбиявий</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аҳамияти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ҳақида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тўхталиб</a:t>
            </a:r>
            <a:r>
              <a:rPr lang="ru-RU" sz="1700" dirty="0">
                <a:latin typeface="Times New Roman" panose="02020603050405020304" pitchFamily="18" charset="0"/>
                <a:ea typeface="Calibri" panose="020F0502020204030204" pitchFamily="34" charset="0"/>
              </a:rPr>
              <a:t>, “Алла” </a:t>
            </a:r>
            <a:r>
              <a:rPr lang="ru-RU" sz="1700" dirty="0" err="1">
                <a:latin typeface="Times New Roman" panose="02020603050405020304" pitchFamily="18" charset="0"/>
                <a:ea typeface="Calibri" panose="020F0502020204030204" pitchFamily="34" charset="0"/>
              </a:rPr>
              <a:t>икки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вазифани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бажаради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дейди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Биринчиси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уни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тебратиш</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орқали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болага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жисмоний</a:t>
            </a:r>
            <a:r>
              <a:rPr lang="ru-RU" sz="1700" dirty="0">
                <a:latin typeface="Times New Roman" panose="02020603050405020304" pitchFamily="18" charset="0"/>
                <a:ea typeface="Calibri" panose="020F0502020204030204" pitchFamily="34" charset="0"/>
              </a:rPr>
              <a:t> ором </a:t>
            </a:r>
            <a:r>
              <a:rPr lang="ru-RU" sz="1700" dirty="0" err="1">
                <a:latin typeface="Times New Roman" panose="02020603050405020304" pitchFamily="18" charset="0"/>
                <a:ea typeface="Calibri" panose="020F0502020204030204" pitchFamily="34" charset="0"/>
              </a:rPr>
              <a:t>бағишланади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иккинчиси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бешикни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бир</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маромда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тебратишдан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онанинг</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меҳри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жўш</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уради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боласига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бўлган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муҳаббатидан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онанинг</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орзу</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умиди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юрак</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тўридан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силқиб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чиқади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Бу</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ўзига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хос</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қўшиқ</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боласи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учун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қасидадек</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янграйди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ва</a:t>
            </a:r>
            <a:r>
              <a:rPr lang="ru-RU" sz="1700" dirty="0">
                <a:latin typeface="Times New Roman" panose="02020603050405020304" pitchFamily="18" charset="0"/>
                <a:ea typeface="Calibri" panose="020F0502020204030204" pitchFamily="34" charset="0"/>
              </a:rPr>
              <a:t> у </a:t>
            </a:r>
            <a:r>
              <a:rPr lang="ru-RU" sz="1700" dirty="0" err="1">
                <a:latin typeface="Times New Roman" panose="02020603050405020304" pitchFamily="18" charset="0"/>
                <a:ea typeface="Calibri" panose="020F0502020204030204" pitchFamily="34" charset="0"/>
              </a:rPr>
              <a:t>фарзандининг</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мурғак</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қалбига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сингиб</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боради</a:t>
            </a:r>
            <a:r>
              <a:rPr lang="ru-RU" sz="1700" dirty="0">
                <a:latin typeface="Times New Roman" panose="02020603050405020304" pitchFamily="18" charset="0"/>
                <a:ea typeface="Calibri" panose="020F0502020204030204" pitchFamily="34" charset="0"/>
              </a:rPr>
              <a:t>. Шу </a:t>
            </a:r>
            <a:r>
              <a:rPr lang="ru-RU" sz="1700" dirty="0" err="1">
                <a:latin typeface="Times New Roman" panose="02020603050405020304" pitchFamily="18" charset="0"/>
                <a:ea typeface="Calibri" panose="020F0502020204030204" pitchFamily="34" charset="0"/>
              </a:rPr>
              <a:t>тарзда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болада</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ўзи</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ҳам</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англолмаган</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холат</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пайдо</a:t>
            </a:r>
            <a:r>
              <a:rPr lang="ru-RU" sz="1700" dirty="0">
                <a:latin typeface="Times New Roman" panose="02020603050405020304" pitchFamily="18" charset="0"/>
                <a:ea typeface="Calibri" panose="020F0502020204030204" pitchFamily="34" charset="0"/>
              </a:rPr>
              <a:t> </a:t>
            </a:r>
            <a:r>
              <a:rPr lang="ru-RU" sz="1700" dirty="0" err="1">
                <a:latin typeface="Times New Roman" panose="02020603050405020304" pitchFamily="18" charset="0"/>
                <a:ea typeface="Calibri" panose="020F0502020204030204" pitchFamily="34" charset="0"/>
              </a:rPr>
              <a:t>бўлади</a:t>
            </a:r>
            <a:r>
              <a:rPr lang="ru-RU" sz="1700" dirty="0">
                <a:latin typeface="Times New Roman" panose="02020603050405020304" pitchFamily="18" charset="0"/>
                <a:ea typeface="Calibri" panose="020F0502020204030204" pitchFamily="34" charset="0"/>
              </a:rPr>
              <a:t>. </a:t>
            </a:r>
            <a:endParaRPr lang="ru-RU" sz="1700" dirty="0"/>
          </a:p>
        </p:txBody>
      </p:sp>
      <p:sp>
        <p:nvSpPr>
          <p:cNvPr id="4" name="Прямоугольник 3"/>
          <p:cNvSpPr/>
          <p:nvPr/>
        </p:nvSpPr>
        <p:spPr>
          <a:xfrm>
            <a:off x="674713" y="4808835"/>
            <a:ext cx="2065309" cy="369332"/>
          </a:xfrm>
          <a:prstGeom prst="rect">
            <a:avLst/>
          </a:prstGeom>
        </p:spPr>
        <p:txBody>
          <a:bodyPr wrap="none">
            <a:spAutoFit/>
          </a:bodyPr>
          <a:lstStyle/>
          <a:p>
            <a:r>
              <a:rPr lang="uz-Cyrl-UZ" dirty="0" smtClean="0">
                <a:latin typeface="Times New Roman" panose="02020603050405020304" pitchFamily="18" charset="0"/>
                <a:ea typeface="Calibri" panose="020F0502020204030204" pitchFamily="34" charset="0"/>
              </a:rPr>
              <a:t>Абу Али Ибн Сино</a:t>
            </a:r>
            <a:endParaRPr lang="ru-RU" dirty="0"/>
          </a:p>
        </p:txBody>
      </p:sp>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5E-6 0 L 0.00921 1.02106 " pathEditMode="relative" rAng="0" ptsTypes="AA">
                                      <p:cBhvr>
                                        <p:cTn id="6" dur="6000" fill="hold"/>
                                        <p:tgtEl>
                                          <p:spTgt spid="68"/>
                                        </p:tgtEl>
                                        <p:attrNameLst>
                                          <p:attrName>ppt_x</p:attrName>
                                          <p:attrName>ppt_y</p:attrName>
                                        </p:attrNameLst>
                                      </p:cBhvr>
                                      <p:rCtr x="500" y="51000"/>
                                    </p:animMotion>
                                  </p:childTnLst>
                                </p:cTn>
                              </p:par>
                              <p:par>
                                <p:cTn id="7" presetID="21" presetClass="entr" presetSubtype="4" fill="hold" grpId="0" nodeType="withEffect">
                                  <p:stCondLst>
                                    <p:cond delay="0"/>
                                  </p:stCondLst>
                                  <p:childTnLst>
                                    <p:set>
                                      <p:cBhvr>
                                        <p:cTn id="8" dur="1" fill="hold">
                                          <p:stCondLst>
                                            <p:cond delay="0"/>
                                          </p:stCondLst>
                                        </p:cTn>
                                        <p:tgtEl>
                                          <p:spTgt spid="5125"/>
                                        </p:tgtEl>
                                        <p:attrNameLst>
                                          <p:attrName>style.visibility</p:attrName>
                                        </p:attrNameLst>
                                      </p:cBhvr>
                                      <p:to>
                                        <p:strVal val="visible"/>
                                      </p:to>
                                    </p:set>
                                    <p:animEffect transition="in" filter="wheel(4)">
                                      <p:cBhvr>
                                        <p:cTn id="9" dur="5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Группа 5"/>
          <p:cNvGrpSpPr>
            <a:grpSpLocks/>
          </p:cNvGrpSpPr>
          <p:nvPr>
            <p:custDataLst>
              <p:tags r:id="rId2"/>
            </p:custDataLst>
          </p:nvPr>
        </p:nvGrpSpPr>
        <p:grpSpPr bwMode="auto">
          <a:xfrm>
            <a:off x="0" y="-47625"/>
            <a:ext cx="9144000" cy="6905625"/>
            <a:chOff x="0" y="0"/>
            <a:chExt cx="9144000" cy="6905625"/>
          </a:xfrm>
        </p:grpSpPr>
        <p:pic>
          <p:nvPicPr>
            <p:cNvPr id="22539" name="Picture 4"/>
            <p:cNvPicPr>
              <a:picLocks noChangeAspect="1" noChangeArrowheads="1"/>
            </p:cNvPicPr>
            <p:nvPr/>
          </p:nvPicPr>
          <p:blipFill>
            <a:blip r:embed="rId5"/>
            <a:srcRect/>
            <a:stretch>
              <a:fillRect/>
            </a:stretch>
          </p:blipFill>
          <p:spPr bwMode="auto">
            <a:xfrm>
              <a:off x="0" y="0"/>
              <a:ext cx="9144000" cy="6905625"/>
            </a:xfrm>
            <a:prstGeom prst="rect">
              <a:avLst/>
            </a:prstGeom>
            <a:noFill/>
            <a:ln w="9525">
              <a:noFill/>
              <a:miter lim="800000"/>
              <a:headEnd/>
              <a:tailEnd/>
            </a:ln>
          </p:spPr>
        </p:pic>
        <p:pic>
          <p:nvPicPr>
            <p:cNvPr id="22540" name="Picture 4" descr="uzor_2"/>
            <p:cNvPicPr>
              <a:picLocks noChangeAspect="1" noChangeArrowheads="1"/>
            </p:cNvPicPr>
            <p:nvPr/>
          </p:nvPicPr>
          <p:blipFill>
            <a:blip r:embed="rId6"/>
            <a:srcRect/>
            <a:stretch>
              <a:fillRect/>
            </a:stretch>
          </p:blipFill>
          <p:spPr bwMode="auto">
            <a:xfrm>
              <a:off x="0" y="6386512"/>
              <a:ext cx="9144000" cy="471488"/>
            </a:xfrm>
            <a:prstGeom prst="rect">
              <a:avLst/>
            </a:prstGeom>
            <a:noFill/>
            <a:ln w="9525">
              <a:noFill/>
              <a:miter lim="800000"/>
              <a:headEnd/>
              <a:tailEnd/>
            </a:ln>
          </p:spPr>
        </p:pic>
      </p:grpSp>
      <p:sp>
        <p:nvSpPr>
          <p:cNvPr id="12" name="Скругленный прямоугольник 11"/>
          <p:cNvSpPr/>
          <p:nvPr/>
        </p:nvSpPr>
        <p:spPr>
          <a:xfrm>
            <a:off x="0" y="-47625"/>
            <a:ext cx="9144000" cy="6386511"/>
          </a:xfrm>
          <a:prstGeom prst="roundRect">
            <a:avLst/>
          </a:prstGeom>
          <a:gradFill flip="none" rotWithShape="1">
            <a:gsLst>
              <a:gs pos="24000">
                <a:srgbClr val="FFEFD1"/>
              </a:gs>
              <a:gs pos="64999">
                <a:srgbClr val="F0EBD5"/>
              </a:gs>
              <a:gs pos="100000">
                <a:srgbClr val="D1C39F"/>
              </a:gs>
            </a:gsLst>
            <a:lin ang="2700000" scaled="1"/>
            <a:tileRect/>
          </a:gradFill>
          <a:ln>
            <a:noFill/>
          </a:ln>
        </p:spPr>
        <p:style>
          <a:lnRef idx="1">
            <a:schemeClr val="dk1"/>
          </a:lnRef>
          <a:fillRef idx="2">
            <a:schemeClr val="dk1"/>
          </a:fillRef>
          <a:effectRef idx="1">
            <a:schemeClr val="dk1"/>
          </a:effectRef>
          <a:fontRef idx="minor">
            <a:schemeClr val="dk1"/>
          </a:fontRef>
        </p:style>
        <p:txBody>
          <a:bodyPr anchor="ctr"/>
          <a:lstStyle/>
          <a:p>
            <a:pPr algn="r">
              <a:defRPr/>
            </a:pPr>
            <a:r>
              <a:rPr lang="en-US" sz="2000" dirty="0">
                <a:solidFill>
                  <a:srgbClr val="3F1E03"/>
                </a:solidFill>
                <a:latin typeface="Arial" pitchFamily="34" charset="0"/>
                <a:cs typeface="Arial" pitchFamily="34" charset="0"/>
              </a:rPr>
              <a:t>“</a:t>
            </a:r>
            <a:r>
              <a:rPr lang="en-US" dirty="0" err="1">
                <a:solidFill>
                  <a:srgbClr val="3F1E03"/>
                </a:solidFill>
                <a:latin typeface="Times New Roman" pitchFamily="18" charset="0"/>
                <a:cs typeface="Times New Roman" pitchFamily="18" charset="0"/>
              </a:rPr>
              <a:t>Insonning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qadr-qimmati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uning</a:t>
            </a:r>
            <a:r>
              <a:rPr lang="en-US" dirty="0">
                <a:solidFill>
                  <a:srgbClr val="3F1E03"/>
                </a:solidFill>
                <a:latin typeface="Times New Roman" pitchFamily="18" charset="0"/>
                <a:cs typeface="Times New Roman" pitchFamily="18" charset="0"/>
              </a:rPr>
              <a:t> mol-</a:t>
            </a:r>
            <a:r>
              <a:rPr lang="en-US" dirty="0" err="1">
                <a:solidFill>
                  <a:srgbClr val="3F1E03"/>
                </a:solidFill>
                <a:latin typeface="Times New Roman" pitchFamily="18" charset="0"/>
                <a:cs typeface="Times New Roman" pitchFamily="18" charset="0"/>
              </a:rPr>
              <a:t>mulki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yoki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ijtimoiy</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kelib</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chiqishi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bilan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emas</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balki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ma'naviy</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qiyofasi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axloqiy</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sifatlari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bilan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o‘lchanadi</a:t>
            </a:r>
            <a:r>
              <a:rPr lang="en-US" dirty="0">
                <a:solidFill>
                  <a:srgbClr val="3F1E03"/>
                </a:solidFill>
                <a:latin typeface="Times New Roman" pitchFamily="18" charset="0"/>
                <a:cs typeface="Times New Roman" pitchFamily="18" charset="0"/>
              </a:rPr>
              <a:t>.”</a:t>
            </a:r>
          </a:p>
          <a:p>
            <a:pPr algn="r">
              <a:defRPr/>
            </a:pPr>
            <a:r>
              <a:rPr lang="en-US" b="1" i="1" dirty="0" err="1">
                <a:solidFill>
                  <a:srgbClr val="3F1E03"/>
                </a:solidFill>
                <a:latin typeface="Times New Roman" pitchFamily="18" charset="0"/>
                <a:cs typeface="Times New Roman" pitchFamily="18" charset="0"/>
              </a:rPr>
              <a:t>Voiz</a:t>
            </a:r>
            <a:r>
              <a:rPr lang="en-US" b="1" i="1" dirty="0">
                <a:solidFill>
                  <a:srgbClr val="3F1E03"/>
                </a:solidFill>
                <a:latin typeface="Times New Roman" pitchFamily="18" charset="0"/>
                <a:cs typeface="Times New Roman" pitchFamily="18" charset="0"/>
              </a:rPr>
              <a:t> </a:t>
            </a:r>
            <a:r>
              <a:rPr lang="en-US" b="1" i="1" dirty="0" err="1" smtClean="0">
                <a:solidFill>
                  <a:srgbClr val="3F1E03"/>
                </a:solidFill>
                <a:latin typeface="Times New Roman" pitchFamily="18" charset="0"/>
                <a:cs typeface="Times New Roman" pitchFamily="18" charset="0"/>
              </a:rPr>
              <a:t>Koshifiy</a:t>
            </a:r>
            <a:endParaRPr lang="uz-Cyrl-UZ" b="1" i="1" dirty="0" smtClean="0">
              <a:solidFill>
                <a:srgbClr val="3F1E03"/>
              </a:solidFill>
              <a:latin typeface="Times New Roman" pitchFamily="18" charset="0"/>
              <a:cs typeface="Times New Roman" pitchFamily="18" charset="0"/>
            </a:endParaRPr>
          </a:p>
          <a:p>
            <a:pPr algn="r">
              <a:defRPr/>
            </a:pPr>
            <a:endParaRPr lang="uz-Cyrl-UZ" dirty="0" smtClean="0">
              <a:solidFill>
                <a:srgbClr val="3F1E03"/>
              </a:solidFill>
              <a:latin typeface="Times New Roman" pitchFamily="18" charset="0"/>
              <a:cs typeface="Times New Roman" pitchFamily="18" charset="0"/>
            </a:endParaRPr>
          </a:p>
          <a:p>
            <a:pPr algn="just">
              <a:defRPr/>
            </a:pPr>
            <a:r>
              <a:rPr lang="uz-Cyrl-UZ" dirty="0" smtClean="0">
                <a:solidFill>
                  <a:srgbClr val="3F1E03"/>
                </a:solidFill>
                <a:latin typeface="Times New Roman" pitchFamily="18" charset="0"/>
                <a:cs typeface="Times New Roman" pitchFamily="18" charset="0"/>
              </a:rPr>
              <a:t>	</a:t>
            </a:r>
            <a:r>
              <a:rPr lang="en-US" dirty="0" err="1" smtClean="0">
                <a:solidFill>
                  <a:srgbClr val="3F1E03"/>
                </a:solidFill>
                <a:latin typeface="Times New Roman" pitchFamily="18" charset="0"/>
                <a:cs typeface="Times New Roman" pitchFamily="18" charset="0"/>
              </a:rPr>
              <a:t>Xulq-odob</a:t>
            </a:r>
            <a:r>
              <a:rPr lang="en-US" dirty="0" smtClean="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madaniyati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mazmun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mohiyatiga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ko‘ra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inson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odobining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aniqrog‘i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inson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axloqiy</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komilligining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o‘ziga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xos</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ifodasidir</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Xulq-odob</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madaniyati</a:t>
            </a:r>
            <a:r>
              <a:rPr lang="en-US" dirty="0">
                <a:solidFill>
                  <a:srgbClr val="3F1E03"/>
                </a:solidFill>
                <a:latin typeface="Times New Roman" pitchFamily="18" charset="0"/>
                <a:cs typeface="Times New Roman" pitchFamily="18" charset="0"/>
              </a:rPr>
              <a:t>” deb — </a:t>
            </a:r>
            <a:r>
              <a:rPr lang="en-US" dirty="0" err="1">
                <a:solidFill>
                  <a:srgbClr val="3F1E03"/>
                </a:solidFill>
                <a:latin typeface="Times New Roman" pitchFamily="18" charset="0"/>
                <a:cs typeface="Times New Roman" pitchFamily="18" charset="0"/>
              </a:rPr>
              <a:t>shaxs</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muomala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va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hayot</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faoliyatining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barcha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sohalarida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umuminsoniy</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axloqning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qoida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dastur</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talablari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chegaralash</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va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taqiqlashlariga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asoslanadigan</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munosabatlarga</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aytiladi</a:t>
            </a:r>
            <a:r>
              <a:rPr lang="en-US" dirty="0">
                <a:solidFill>
                  <a:srgbClr val="3F1E03"/>
                </a:solidFill>
                <a:latin typeface="Times New Roman" pitchFamily="18" charset="0"/>
                <a:cs typeface="Times New Roman" pitchFamily="18" charset="0"/>
              </a:rPr>
              <a:t>.</a:t>
            </a:r>
          </a:p>
          <a:p>
            <a:pPr algn="just">
              <a:defRPr/>
            </a:pPr>
            <a:r>
              <a:rPr lang="uz-Cyrl-UZ" dirty="0" smtClean="0">
                <a:solidFill>
                  <a:srgbClr val="3F1E03"/>
                </a:solidFill>
                <a:latin typeface="Times New Roman" pitchFamily="18" charset="0"/>
                <a:cs typeface="Times New Roman" pitchFamily="18" charset="0"/>
              </a:rPr>
              <a:t>	</a:t>
            </a:r>
            <a:r>
              <a:rPr lang="en-US" dirty="0" err="1" smtClean="0">
                <a:solidFill>
                  <a:srgbClr val="3F1E03"/>
                </a:solidFill>
                <a:latin typeface="Times New Roman" pitchFamily="18" charset="0"/>
                <a:cs typeface="Times New Roman" pitchFamily="18" charset="0"/>
              </a:rPr>
              <a:t>Insonning</a:t>
            </a:r>
            <a:r>
              <a:rPr lang="en-US" dirty="0" smtClean="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odobini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uning</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xulqi</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belgilab</a:t>
            </a:r>
            <a:r>
              <a:rPr lang="en-US" dirty="0">
                <a:solidFill>
                  <a:srgbClr val="3F1E03"/>
                </a:solidFill>
                <a:latin typeface="Times New Roman" pitchFamily="18" charset="0"/>
                <a:cs typeface="Times New Roman" pitchFamily="18" charset="0"/>
              </a:rPr>
              <a:t> </a:t>
            </a:r>
            <a:r>
              <a:rPr lang="en-US" dirty="0" err="1">
                <a:solidFill>
                  <a:srgbClr val="3F1E03"/>
                </a:solidFill>
                <a:latin typeface="Times New Roman" pitchFamily="18" charset="0"/>
                <a:cs typeface="Times New Roman" pitchFamily="18" charset="0"/>
              </a:rPr>
              <a:t>beradi</a:t>
            </a:r>
            <a:r>
              <a:rPr lang="en-US" dirty="0" smtClean="0">
                <a:solidFill>
                  <a:srgbClr val="3F1E03"/>
                </a:solidFill>
                <a:latin typeface="Times New Roman" pitchFamily="18" charset="0"/>
                <a:cs typeface="Times New Roman" pitchFamily="18" charset="0"/>
              </a:rPr>
              <a:t>.</a:t>
            </a:r>
            <a:endParaRPr lang="uz-Cyrl-UZ" dirty="0" smtClean="0">
              <a:solidFill>
                <a:srgbClr val="3F1E03"/>
              </a:solidFill>
              <a:latin typeface="Times New Roman" pitchFamily="18" charset="0"/>
              <a:cs typeface="Times New Roman" pitchFamily="18" charset="0"/>
            </a:endParaRPr>
          </a:p>
          <a:p>
            <a:pPr algn="just">
              <a:defRPr/>
            </a:pPr>
            <a:endParaRPr lang="uz-Cyrl-UZ" dirty="0">
              <a:solidFill>
                <a:srgbClr val="3F1E03"/>
              </a:solidFill>
              <a:latin typeface="Times New Roman" pitchFamily="18" charset="0"/>
              <a:cs typeface="Times New Roman" pitchFamily="18" charset="0"/>
            </a:endParaRPr>
          </a:p>
          <a:p>
            <a:pPr algn="just">
              <a:defRPr/>
            </a:pPr>
            <a:endParaRPr lang="uz-Cyrl-UZ" dirty="0" smtClean="0">
              <a:solidFill>
                <a:srgbClr val="3F1E03"/>
              </a:solidFill>
              <a:latin typeface="Times New Roman" pitchFamily="18" charset="0"/>
              <a:cs typeface="Times New Roman" pitchFamily="18" charset="0"/>
            </a:endParaRPr>
          </a:p>
          <a:p>
            <a:pPr algn="just">
              <a:defRPr/>
            </a:pPr>
            <a:endParaRPr lang="en-US" dirty="0">
              <a:solidFill>
                <a:srgbClr val="3F1E03"/>
              </a:solidFill>
              <a:latin typeface="Times New Roman" pitchFamily="18" charset="0"/>
              <a:cs typeface="Times New Roman" pitchFamily="18" charset="0"/>
            </a:endParaRPr>
          </a:p>
          <a:p>
            <a:pPr algn="r">
              <a:defRPr/>
            </a:pPr>
            <a:endParaRPr lang="uz-Cyrl-UZ" dirty="0" smtClean="0">
              <a:solidFill>
                <a:srgbClr val="3F1E03"/>
              </a:solidFill>
              <a:latin typeface="Times New Roman" pitchFamily="18" charset="0"/>
              <a:cs typeface="Times New Roman" pitchFamily="18" charset="0"/>
            </a:endParaRPr>
          </a:p>
          <a:p>
            <a:pPr algn="r">
              <a:defRPr/>
            </a:pPr>
            <a:endParaRPr lang="uz-Cyrl-UZ" dirty="0" smtClean="0">
              <a:solidFill>
                <a:srgbClr val="3F1E03"/>
              </a:solidFill>
              <a:latin typeface="Times New Roman" pitchFamily="18" charset="0"/>
              <a:cs typeface="Times New Roman" pitchFamily="18" charset="0"/>
            </a:endParaRPr>
          </a:p>
          <a:p>
            <a:pPr algn="r">
              <a:defRPr/>
            </a:pPr>
            <a:r>
              <a:rPr lang="en-US" dirty="0" smtClean="0">
                <a:solidFill>
                  <a:srgbClr val="3F1E03"/>
                </a:solidFill>
                <a:latin typeface="Times New Roman" pitchFamily="18" charset="0"/>
                <a:cs typeface="Times New Roman" pitchFamily="18" charset="0"/>
              </a:rPr>
              <a:t> </a:t>
            </a:r>
            <a:endParaRPr lang="en-US" dirty="0">
              <a:solidFill>
                <a:srgbClr val="3F1E03"/>
              </a:solidFill>
              <a:latin typeface="Times New Roman" pitchFamily="18" charset="0"/>
              <a:cs typeface="Times New Roman" pitchFamily="18" charset="0"/>
            </a:endParaRPr>
          </a:p>
        </p:txBody>
      </p:sp>
      <p:pic>
        <p:nvPicPr>
          <p:cNvPr id="2" name="Рисунок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04048" y="3768355"/>
            <a:ext cx="3761524" cy="2481593"/>
          </a:xfrm>
          <a:prstGeom prst="rect">
            <a:avLst/>
          </a:prstGeom>
        </p:spPr>
      </p:pic>
      <p:pic>
        <p:nvPicPr>
          <p:cNvPr id="3" name="Рисунок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5754" y="3768355"/>
            <a:ext cx="4212580" cy="2481593"/>
          </a:xfrm>
          <a:prstGeom prst="rect">
            <a:avLst/>
          </a:prstGeom>
        </p:spPr>
      </p:pic>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custDataLst>
              <p:tags r:id="rId1"/>
            </p:custDataLst>
          </p:nvPr>
        </p:nvPicPr>
        <p:blipFill>
          <a:blip r:embed="rId3"/>
          <a:srcRect/>
          <a:stretch>
            <a:fillRect/>
          </a:stretch>
        </p:blipFill>
        <p:spPr bwMode="auto">
          <a:xfrm>
            <a:off x="0" y="0"/>
            <a:ext cx="9144000" cy="6905625"/>
          </a:xfrm>
          <a:prstGeom prst="rect">
            <a:avLst/>
          </a:prstGeom>
          <a:noFill/>
          <a:ln w="9525">
            <a:noFill/>
            <a:miter lim="800000"/>
            <a:headEnd/>
            <a:tailEnd/>
          </a:ln>
        </p:spPr>
      </p:pic>
      <p:sp>
        <p:nvSpPr>
          <p:cNvPr id="10" name="AutoShape 22"/>
          <p:cNvSpPr>
            <a:spLocks noChangeArrowheads="1"/>
          </p:cNvSpPr>
          <p:nvPr/>
        </p:nvSpPr>
        <p:spPr bwMode="gray">
          <a:xfrm>
            <a:off x="1371600" y="228600"/>
            <a:ext cx="6699250" cy="985838"/>
          </a:xfrm>
          <a:prstGeom prst="roundRect">
            <a:avLst>
              <a:gd name="adj" fmla="val 16667"/>
            </a:avLst>
          </a:prstGeom>
          <a:solidFill>
            <a:schemeClr val="bg1">
              <a:lumMod val="85000"/>
            </a:schemeClr>
          </a:soli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endParaRPr lang="en-US" sz="2000" dirty="0"/>
          </a:p>
          <a:p>
            <a:pPr algn="ctr">
              <a:defRPr/>
            </a:pPr>
            <a:r>
              <a:rPr lang="en-US" sz="2000" dirty="0"/>
              <a:t>         </a:t>
            </a:r>
            <a:r>
              <a:rPr lang="uz-Cyrl-UZ" sz="2000" dirty="0" smtClean="0"/>
              <a:t>Одобли</a:t>
            </a:r>
            <a:r>
              <a:rPr lang="en-US" sz="2000" dirty="0" smtClean="0"/>
              <a:t>, </a:t>
            </a:r>
            <a:r>
              <a:rPr lang="uz-Cyrl-UZ" sz="2000" dirty="0" smtClean="0"/>
              <a:t>билимдон</a:t>
            </a:r>
            <a:r>
              <a:rPr lang="en-US" sz="2000" dirty="0" smtClean="0"/>
              <a:t> </a:t>
            </a:r>
            <a:r>
              <a:rPr lang="uz-Cyrl-UZ" sz="2000" dirty="0" smtClean="0"/>
              <a:t>ва</a:t>
            </a:r>
            <a:r>
              <a:rPr lang="en-US" sz="2000" dirty="0" smtClean="0"/>
              <a:t> </a:t>
            </a:r>
            <a:r>
              <a:rPr lang="uz-Cyrl-UZ" sz="2000" dirty="0" smtClean="0"/>
              <a:t>ақилли</a:t>
            </a:r>
            <a:r>
              <a:rPr lang="en-US" sz="2000" dirty="0" smtClean="0"/>
              <a:t>, </a:t>
            </a:r>
            <a:r>
              <a:rPr lang="uz-Cyrl-UZ" sz="2000" dirty="0" smtClean="0"/>
              <a:t>меҳнатсевар</a:t>
            </a:r>
            <a:r>
              <a:rPr lang="en-US" sz="2000" dirty="0" smtClean="0"/>
              <a:t>, </a:t>
            </a:r>
            <a:r>
              <a:rPr lang="uz-Cyrl-UZ" sz="2000" dirty="0" smtClean="0"/>
              <a:t>имон-эътиқодли</a:t>
            </a:r>
            <a:r>
              <a:rPr lang="en-US" sz="2000" dirty="0" smtClean="0"/>
              <a:t> </a:t>
            </a:r>
            <a:r>
              <a:rPr lang="uz-Cyrl-UZ" sz="2000" dirty="0" smtClean="0"/>
              <a:t>фарзанд нафақат ота-онанинг</a:t>
            </a:r>
            <a:r>
              <a:rPr lang="en-US" sz="2000" dirty="0" smtClean="0"/>
              <a:t>, </a:t>
            </a:r>
            <a:r>
              <a:rPr lang="uz-Cyrl-UZ" sz="2000" dirty="0" smtClean="0"/>
              <a:t>балки</a:t>
            </a:r>
            <a:r>
              <a:rPr lang="en-US" sz="2000" dirty="0" smtClean="0"/>
              <a:t> </a:t>
            </a:r>
            <a:r>
              <a:rPr lang="uz-Cyrl-UZ" sz="2000" dirty="0" smtClean="0"/>
              <a:t>бутун жамиятнинг бойлигидир.</a:t>
            </a:r>
            <a:r>
              <a:rPr lang="en-US" sz="2000" dirty="0" smtClean="0"/>
              <a:t> </a:t>
            </a:r>
            <a:endParaRPr lang="en-US" sz="2000" dirty="0"/>
          </a:p>
          <a:p>
            <a:pPr algn="ctr">
              <a:defRPr/>
            </a:pPr>
            <a:endParaRPr lang="ru-RU" sz="2400" b="1" dirty="0">
              <a:solidFill>
                <a:srgbClr val="006666"/>
              </a:solidFill>
            </a:endParaRPr>
          </a:p>
        </p:txBody>
      </p:sp>
      <p:sp>
        <p:nvSpPr>
          <p:cNvPr id="11" name="AutoShape 22"/>
          <p:cNvSpPr>
            <a:spLocks noChangeArrowheads="1"/>
          </p:cNvSpPr>
          <p:nvPr/>
        </p:nvSpPr>
        <p:spPr bwMode="gray">
          <a:xfrm rot="10800000">
            <a:off x="71438" y="2008188"/>
            <a:ext cx="900112" cy="3497262"/>
          </a:xfrm>
          <a:prstGeom prst="roundRect">
            <a:avLst>
              <a:gd name="adj" fmla="val 16667"/>
            </a:avLst>
          </a:prstGeom>
          <a:solidFill>
            <a:schemeClr val="bg1">
              <a:lumMod val="85000"/>
            </a:schemeClr>
          </a:solidFill>
          <a:ln w="50800">
            <a:solidFill>
              <a:srgbClr val="FEFEFE"/>
            </a:solidFill>
            <a:round/>
            <a:headEnd/>
            <a:tailEnd/>
          </a:ln>
          <a:effectLst>
            <a:outerShdw dist="107763" dir="2700000" algn="ctr" rotWithShape="0">
              <a:srgbClr val="000000">
                <a:alpha val="50000"/>
              </a:srgbClr>
            </a:outerShdw>
          </a:effectLst>
        </p:spPr>
        <p:txBody>
          <a:bodyPr vert="eaVert" anchor="ctr"/>
          <a:lstStyle/>
          <a:p>
            <a:pPr algn="ctr">
              <a:defRPr/>
            </a:pPr>
            <a:endParaRPr lang="uz-Cyrl-UZ" b="1" dirty="0">
              <a:solidFill>
                <a:schemeClr val="bg1"/>
              </a:solidFill>
            </a:endParaRPr>
          </a:p>
          <a:p>
            <a:pPr algn="ctr">
              <a:defRPr/>
            </a:pPr>
            <a:r>
              <a:rPr lang="uz-Cyrl-UZ" sz="3200" b="1" dirty="0" smtClean="0">
                <a:solidFill>
                  <a:srgbClr val="3F1E03"/>
                </a:solidFill>
              </a:rPr>
              <a:t>ОДОБ</a:t>
            </a:r>
            <a:endParaRPr lang="ru-RU" sz="3200" b="1" dirty="0">
              <a:solidFill>
                <a:srgbClr val="3F1E03"/>
              </a:solidFill>
            </a:endParaRPr>
          </a:p>
          <a:p>
            <a:pPr algn="just">
              <a:defRPr/>
            </a:pPr>
            <a:endParaRPr lang="ru-RU" sz="3200" dirty="0"/>
          </a:p>
        </p:txBody>
      </p:sp>
      <p:sp>
        <p:nvSpPr>
          <p:cNvPr id="12" name="AutoShape 22"/>
          <p:cNvSpPr>
            <a:spLocks noChangeArrowheads="1"/>
          </p:cNvSpPr>
          <p:nvPr/>
        </p:nvSpPr>
        <p:spPr bwMode="gray">
          <a:xfrm>
            <a:off x="1928794" y="1643050"/>
            <a:ext cx="3543742" cy="1214446"/>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lstStyle/>
          <a:p>
            <a:pPr marL="95250" indent="354013" algn="just">
              <a:defRPr/>
            </a:pPr>
            <a:r>
              <a:rPr lang="uz-Cyrl-UZ" sz="2300" dirty="0" smtClean="0"/>
              <a:t>ИНСОН ХАҚИДА ЁҚИМЛИ ТАЪСУРОТ</a:t>
            </a:r>
            <a:endParaRPr lang="ru-RU" sz="2300" b="1" dirty="0">
              <a:solidFill>
                <a:srgbClr val="006666"/>
              </a:solidFill>
            </a:endParaRPr>
          </a:p>
        </p:txBody>
      </p:sp>
      <p:sp>
        <p:nvSpPr>
          <p:cNvPr id="13" name="AutoShape 22"/>
          <p:cNvSpPr>
            <a:spLocks noChangeArrowheads="1"/>
          </p:cNvSpPr>
          <p:nvPr/>
        </p:nvSpPr>
        <p:spPr bwMode="gray">
          <a:xfrm>
            <a:off x="1857356" y="3000372"/>
            <a:ext cx="3740754" cy="1811164"/>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lstStyle/>
          <a:p>
            <a:pPr marL="95250" indent="354013" algn="just">
              <a:defRPr/>
            </a:pPr>
            <a:r>
              <a:rPr lang="uz-Cyrl-UZ" sz="2300" dirty="0" smtClean="0"/>
              <a:t>Миллий урф-одатларга асосланган чиройли ҳаракатлар</a:t>
            </a:r>
            <a:endParaRPr lang="ru-RU" sz="2400" b="1" dirty="0">
              <a:solidFill>
                <a:srgbClr val="006666"/>
              </a:solidFill>
            </a:endParaRPr>
          </a:p>
        </p:txBody>
      </p:sp>
      <p:sp>
        <p:nvSpPr>
          <p:cNvPr id="14" name="AutoShape 22"/>
          <p:cNvSpPr>
            <a:spLocks noChangeArrowheads="1"/>
          </p:cNvSpPr>
          <p:nvPr/>
        </p:nvSpPr>
        <p:spPr bwMode="gray">
          <a:xfrm>
            <a:off x="1857356" y="5214950"/>
            <a:ext cx="3786214" cy="885349"/>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spAutoFit/>
          </a:bodyPr>
          <a:lstStyle/>
          <a:p>
            <a:pPr algn="just">
              <a:defRPr/>
            </a:pPr>
            <a:r>
              <a:rPr lang="en-US" sz="2300" dirty="0"/>
              <a:t> </a:t>
            </a:r>
            <a:r>
              <a:rPr lang="uz-Cyrl-UZ" sz="2300" dirty="0" smtClean="0"/>
              <a:t>шахснинг баркамол, комилликка интилиши</a:t>
            </a:r>
            <a:r>
              <a:rPr lang="en-US" sz="2300" dirty="0" smtClean="0"/>
              <a:t>.</a:t>
            </a:r>
            <a:endParaRPr lang="ru-RU" sz="2300" dirty="0" err="1"/>
          </a:p>
        </p:txBody>
      </p:sp>
      <p:sp>
        <p:nvSpPr>
          <p:cNvPr id="15" name="Line 9"/>
          <p:cNvSpPr>
            <a:spLocks noChangeShapeType="1"/>
          </p:cNvSpPr>
          <p:nvPr/>
        </p:nvSpPr>
        <p:spPr bwMode="auto">
          <a:xfrm>
            <a:off x="1143000" y="3806825"/>
            <a:ext cx="762000" cy="0"/>
          </a:xfrm>
          <a:prstGeom prst="line">
            <a:avLst/>
          </a:prstGeom>
          <a:noFill/>
          <a:ln w="101600">
            <a:solidFill>
              <a:srgbClr val="3F1E03"/>
            </a:solidFill>
            <a:round/>
            <a:headEnd/>
            <a:tailEnd type="triangle" w="med" len="lg"/>
          </a:ln>
        </p:spPr>
        <p:txBody>
          <a:bodyPr/>
          <a:lstStyle/>
          <a:p>
            <a:endParaRPr lang="ru-RU"/>
          </a:p>
        </p:txBody>
      </p:sp>
      <p:pic>
        <p:nvPicPr>
          <p:cNvPr id="16" name="Рисунок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4218" y="2799139"/>
            <a:ext cx="3134224" cy="1915359"/>
          </a:xfrm>
          <a:prstGeom prst="rect">
            <a:avLst/>
          </a:prstGeom>
        </p:spPr>
      </p:pic>
    </p:spTree>
    <p:extLst>
      <p:ext uri="{BB962C8B-B14F-4D97-AF65-F5344CB8AC3E}">
        <p14:creationId xmlns:p14="http://schemas.microsoft.com/office/powerpoint/2010/main" val="3391454433"/>
      </p:ext>
    </p:ext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Группа 5"/>
          <p:cNvGrpSpPr>
            <a:grpSpLocks/>
          </p:cNvGrpSpPr>
          <p:nvPr>
            <p:custDataLst>
              <p:tags r:id="rId2"/>
            </p:custDataLst>
          </p:nvPr>
        </p:nvGrpSpPr>
        <p:grpSpPr bwMode="auto">
          <a:xfrm>
            <a:off x="0" y="71438"/>
            <a:ext cx="9144000" cy="7143750"/>
            <a:chOff x="0" y="-285752"/>
            <a:chExt cx="9144000" cy="7143752"/>
          </a:xfrm>
        </p:grpSpPr>
        <p:pic>
          <p:nvPicPr>
            <p:cNvPr id="26644" name="Picture 4"/>
            <p:cNvPicPr>
              <a:picLocks noChangeAspect="1" noChangeArrowheads="1"/>
            </p:cNvPicPr>
            <p:nvPr/>
          </p:nvPicPr>
          <p:blipFill>
            <a:blip r:embed="rId6"/>
            <a:srcRect/>
            <a:stretch>
              <a:fillRect/>
            </a:stretch>
          </p:blipFill>
          <p:spPr bwMode="auto">
            <a:xfrm>
              <a:off x="0" y="-285752"/>
              <a:ext cx="9144000" cy="6905625"/>
            </a:xfrm>
            <a:prstGeom prst="rect">
              <a:avLst/>
            </a:prstGeom>
            <a:noFill/>
            <a:ln w="9525">
              <a:noFill/>
              <a:miter lim="800000"/>
              <a:headEnd/>
              <a:tailEnd/>
            </a:ln>
          </p:spPr>
        </p:pic>
        <p:pic>
          <p:nvPicPr>
            <p:cNvPr id="26645" name="Picture 4" descr="uzor_2"/>
            <p:cNvPicPr>
              <a:picLocks noChangeAspect="1" noChangeArrowheads="1"/>
            </p:cNvPicPr>
            <p:nvPr/>
          </p:nvPicPr>
          <p:blipFill>
            <a:blip r:embed="rId7"/>
            <a:srcRect/>
            <a:stretch>
              <a:fillRect/>
            </a:stretch>
          </p:blipFill>
          <p:spPr bwMode="auto">
            <a:xfrm>
              <a:off x="0" y="6386512"/>
              <a:ext cx="9144000" cy="471488"/>
            </a:xfrm>
            <a:prstGeom prst="rect">
              <a:avLst/>
            </a:prstGeom>
            <a:noFill/>
            <a:ln w="9525">
              <a:noFill/>
              <a:miter lim="800000"/>
              <a:headEnd/>
              <a:tailEnd/>
            </a:ln>
          </p:spPr>
        </p:pic>
      </p:grpSp>
      <p:pic>
        <p:nvPicPr>
          <p:cNvPr id="44035" name="Picture 3"/>
          <p:cNvPicPr>
            <a:picLocks noChangeAspect="1" noChangeArrowheads="1"/>
          </p:cNvPicPr>
          <p:nvPr>
            <p:custDataLst>
              <p:tags r:id="rId3"/>
            </p:custDataLst>
          </p:nvPr>
        </p:nvPicPr>
        <p:blipFill>
          <a:blip r:embed="rId8"/>
          <a:srcRect/>
          <a:stretch>
            <a:fillRect/>
          </a:stretch>
        </p:blipFill>
        <p:spPr bwMode="auto">
          <a:xfrm>
            <a:off x="4843463" y="908050"/>
            <a:ext cx="4300537" cy="5307013"/>
          </a:xfrm>
          <a:prstGeom prst="rect">
            <a:avLst/>
          </a:prstGeom>
          <a:ln>
            <a:noFill/>
          </a:ln>
          <a:effectLst>
            <a:outerShdw blurRad="292100" dist="139700" dir="2700000" algn="tl" rotWithShape="0">
              <a:srgbClr val="333333">
                <a:alpha val="65000"/>
              </a:srgbClr>
            </a:outerShdw>
          </a:effectLst>
        </p:spPr>
      </p:pic>
      <p:sp>
        <p:nvSpPr>
          <p:cNvPr id="8" name="AutoShape 22"/>
          <p:cNvSpPr>
            <a:spLocks noChangeArrowheads="1"/>
          </p:cNvSpPr>
          <p:nvPr/>
        </p:nvSpPr>
        <p:spPr bwMode="gray">
          <a:xfrm>
            <a:off x="1371600" y="228600"/>
            <a:ext cx="6699250" cy="985838"/>
          </a:xfrm>
          <a:prstGeom prst="roundRect">
            <a:avLst>
              <a:gd name="adj" fmla="val 16667"/>
            </a:avLst>
          </a:prstGeom>
          <a:solidFill>
            <a:schemeClr val="bg1">
              <a:lumMod val="85000"/>
            </a:schemeClr>
          </a:soli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endParaRPr lang="en-US" sz="2000" dirty="0"/>
          </a:p>
          <a:p>
            <a:pPr algn="just">
              <a:defRPr/>
            </a:pPr>
            <a:r>
              <a:rPr lang="en-US" sz="2000" dirty="0"/>
              <a:t>         </a:t>
            </a:r>
            <a:r>
              <a:rPr lang="en-US" sz="2000" dirty="0" err="1"/>
              <a:t>Odobli</a:t>
            </a:r>
            <a:r>
              <a:rPr lang="en-US" sz="2000" dirty="0"/>
              <a:t>, </a:t>
            </a:r>
            <a:r>
              <a:rPr lang="en-US" sz="2000" dirty="0" err="1"/>
              <a:t>bilimdon</a:t>
            </a:r>
            <a:r>
              <a:rPr lang="en-US" sz="2000" dirty="0"/>
              <a:t> </a:t>
            </a:r>
            <a:r>
              <a:rPr lang="en-US" sz="2000" dirty="0" err="1"/>
              <a:t>va</a:t>
            </a:r>
            <a:r>
              <a:rPr lang="en-US" sz="2000" dirty="0"/>
              <a:t> </a:t>
            </a:r>
            <a:r>
              <a:rPr lang="en-US" sz="2000" dirty="0" err="1"/>
              <a:t>aqlli</a:t>
            </a:r>
            <a:r>
              <a:rPr lang="en-US" sz="2000" dirty="0"/>
              <a:t>, </a:t>
            </a:r>
            <a:r>
              <a:rPr lang="en-US" sz="2000" dirty="0" err="1"/>
              <a:t>mehnatsevar</a:t>
            </a:r>
            <a:r>
              <a:rPr lang="en-US" sz="2000" dirty="0"/>
              <a:t>, </a:t>
            </a:r>
            <a:r>
              <a:rPr lang="en-US" sz="2000" dirty="0" err="1"/>
              <a:t>imon-etiqodli</a:t>
            </a:r>
            <a:r>
              <a:rPr lang="en-US" sz="2000" dirty="0"/>
              <a:t> </a:t>
            </a:r>
            <a:r>
              <a:rPr lang="en-US" sz="2000" dirty="0" err="1"/>
              <a:t>farzand</a:t>
            </a:r>
            <a:r>
              <a:rPr lang="en-US" sz="2000" dirty="0"/>
              <a:t> </a:t>
            </a:r>
            <a:r>
              <a:rPr lang="en-US" sz="2000" dirty="0" err="1"/>
              <a:t>nafaqat</a:t>
            </a:r>
            <a:r>
              <a:rPr lang="en-US" sz="2000" dirty="0"/>
              <a:t> </a:t>
            </a:r>
            <a:r>
              <a:rPr lang="en-US" sz="2000" dirty="0" err="1" smtClean="0"/>
              <a:t>ota-onaning</a:t>
            </a:r>
            <a:r>
              <a:rPr lang="en-US" sz="2000" dirty="0" smtClean="0"/>
              <a:t>, </a:t>
            </a:r>
            <a:r>
              <a:rPr lang="en-US" sz="2000" dirty="0" err="1"/>
              <a:t>balki</a:t>
            </a:r>
            <a:r>
              <a:rPr lang="en-US" sz="2000" dirty="0"/>
              <a:t> </a:t>
            </a:r>
            <a:r>
              <a:rPr lang="en-US" sz="2000" dirty="0" err="1"/>
              <a:t>butun</a:t>
            </a:r>
            <a:r>
              <a:rPr lang="en-US" sz="2000" dirty="0"/>
              <a:t> </a:t>
            </a:r>
            <a:r>
              <a:rPr lang="en-US" sz="2000" dirty="0" err="1"/>
              <a:t>jamiyatning</a:t>
            </a:r>
            <a:r>
              <a:rPr lang="en-US" sz="2000" dirty="0"/>
              <a:t> eng </a:t>
            </a:r>
            <a:r>
              <a:rPr lang="en-US" sz="2000" dirty="0" err="1"/>
              <a:t>katta</a:t>
            </a:r>
            <a:r>
              <a:rPr lang="en-US" sz="2000" dirty="0"/>
              <a:t> </a:t>
            </a:r>
            <a:r>
              <a:rPr lang="en-US" sz="2000" dirty="0" err="1"/>
              <a:t>boyligidir</a:t>
            </a:r>
            <a:r>
              <a:rPr lang="en-US" sz="2000" dirty="0"/>
              <a:t>. </a:t>
            </a:r>
          </a:p>
          <a:p>
            <a:pPr algn="ctr">
              <a:defRPr/>
            </a:pPr>
            <a:endParaRPr lang="ru-RU" sz="2400" b="1" dirty="0">
              <a:solidFill>
                <a:srgbClr val="006666"/>
              </a:solidFill>
            </a:endParaRPr>
          </a:p>
        </p:txBody>
      </p:sp>
      <p:sp>
        <p:nvSpPr>
          <p:cNvPr id="7" name="AutoShape 22"/>
          <p:cNvSpPr>
            <a:spLocks noChangeArrowheads="1"/>
          </p:cNvSpPr>
          <p:nvPr/>
        </p:nvSpPr>
        <p:spPr bwMode="gray">
          <a:xfrm rot="10800000">
            <a:off x="71438" y="2008188"/>
            <a:ext cx="900112" cy="3497262"/>
          </a:xfrm>
          <a:prstGeom prst="roundRect">
            <a:avLst>
              <a:gd name="adj" fmla="val 16667"/>
            </a:avLst>
          </a:prstGeom>
          <a:solidFill>
            <a:schemeClr val="bg1">
              <a:lumMod val="85000"/>
            </a:schemeClr>
          </a:solidFill>
          <a:ln w="50800">
            <a:solidFill>
              <a:srgbClr val="FEFEFE"/>
            </a:solidFill>
            <a:round/>
            <a:headEnd/>
            <a:tailEnd/>
          </a:ln>
          <a:effectLst>
            <a:outerShdw dist="107763" dir="2700000" algn="ctr" rotWithShape="0">
              <a:srgbClr val="000000">
                <a:alpha val="50000"/>
              </a:srgbClr>
            </a:outerShdw>
          </a:effectLst>
        </p:spPr>
        <p:txBody>
          <a:bodyPr vert="eaVert" anchor="ctr"/>
          <a:lstStyle/>
          <a:p>
            <a:pPr algn="ctr">
              <a:defRPr/>
            </a:pPr>
            <a:endParaRPr lang="uz-Cyrl-UZ" b="1" dirty="0">
              <a:solidFill>
                <a:schemeClr val="bg1"/>
              </a:solidFill>
            </a:endParaRPr>
          </a:p>
          <a:p>
            <a:pPr algn="ctr">
              <a:defRPr/>
            </a:pPr>
            <a:r>
              <a:rPr lang="en-US" sz="3200" b="1" dirty="0" err="1">
                <a:solidFill>
                  <a:srgbClr val="3F1E03"/>
                </a:solidFill>
              </a:rPr>
              <a:t>Odob</a:t>
            </a:r>
            <a:endParaRPr lang="ru-RU" sz="3200" b="1" dirty="0">
              <a:solidFill>
                <a:srgbClr val="3F1E03"/>
              </a:solidFill>
            </a:endParaRPr>
          </a:p>
          <a:p>
            <a:pPr algn="just">
              <a:defRPr/>
            </a:pPr>
            <a:endParaRPr lang="ru-RU" sz="3200" dirty="0"/>
          </a:p>
        </p:txBody>
      </p:sp>
      <p:sp>
        <p:nvSpPr>
          <p:cNvPr id="9" name="AutoShape 22"/>
          <p:cNvSpPr>
            <a:spLocks noChangeArrowheads="1"/>
          </p:cNvSpPr>
          <p:nvPr/>
        </p:nvSpPr>
        <p:spPr bwMode="gray">
          <a:xfrm>
            <a:off x="1928794" y="1643050"/>
            <a:ext cx="3543742" cy="1214446"/>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lstStyle/>
          <a:p>
            <a:pPr marL="95250" indent="354013" algn="just">
              <a:defRPr/>
            </a:pPr>
            <a:r>
              <a:rPr lang="en-US" sz="2300" dirty="0" err="1" smtClean="0"/>
              <a:t>inson</a:t>
            </a:r>
            <a:r>
              <a:rPr lang="en-US" sz="2300" dirty="0" smtClean="0"/>
              <a:t> </a:t>
            </a:r>
            <a:r>
              <a:rPr lang="en-US" sz="2300" dirty="0" err="1" smtClean="0"/>
              <a:t>haqida</a:t>
            </a:r>
            <a:r>
              <a:rPr lang="en-US" sz="2300" dirty="0" smtClean="0"/>
              <a:t> </a:t>
            </a:r>
            <a:r>
              <a:rPr lang="en-US" sz="2300" dirty="0" err="1"/>
              <a:t>yoqimli</a:t>
            </a:r>
            <a:r>
              <a:rPr lang="en-US" sz="2300" dirty="0"/>
              <a:t> </a:t>
            </a:r>
            <a:r>
              <a:rPr lang="en-US" sz="2300" dirty="0" err="1"/>
              <a:t>taassurot</a:t>
            </a:r>
            <a:r>
              <a:rPr lang="en-US" sz="2300" dirty="0"/>
              <a:t> </a:t>
            </a:r>
            <a:r>
              <a:rPr lang="en-US" sz="2300" dirty="0" err="1"/>
              <a:t>uyg‘otadi</a:t>
            </a:r>
            <a:r>
              <a:rPr lang="en-US" sz="2300" dirty="0"/>
              <a:t>.</a:t>
            </a:r>
            <a:endParaRPr lang="ru-RU" sz="2300" b="1" dirty="0">
              <a:solidFill>
                <a:srgbClr val="006666"/>
              </a:solidFill>
            </a:endParaRPr>
          </a:p>
        </p:txBody>
      </p:sp>
      <p:sp>
        <p:nvSpPr>
          <p:cNvPr id="11" name="AutoShape 22"/>
          <p:cNvSpPr>
            <a:spLocks noChangeArrowheads="1"/>
          </p:cNvSpPr>
          <p:nvPr/>
        </p:nvSpPr>
        <p:spPr bwMode="gray">
          <a:xfrm>
            <a:off x="1857356" y="3000372"/>
            <a:ext cx="3740754" cy="1811164"/>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lstStyle/>
          <a:p>
            <a:pPr marL="95250" indent="354013" algn="just">
              <a:defRPr/>
            </a:pPr>
            <a:r>
              <a:rPr lang="en-US" sz="2300" dirty="0" err="1" smtClean="0"/>
              <a:t>milliy</a:t>
            </a:r>
            <a:r>
              <a:rPr lang="en-US" sz="2300" dirty="0" smtClean="0"/>
              <a:t> </a:t>
            </a:r>
            <a:r>
              <a:rPr lang="en-US" sz="2300" dirty="0" err="1" smtClean="0"/>
              <a:t>urf-odatlarga</a:t>
            </a:r>
            <a:r>
              <a:rPr lang="en-US" sz="2300" dirty="0" smtClean="0"/>
              <a:t> </a:t>
            </a:r>
            <a:r>
              <a:rPr lang="en-US" sz="2300" dirty="0" err="1"/>
              <a:t>asoslangan</a:t>
            </a:r>
            <a:r>
              <a:rPr lang="en-US" sz="2300" dirty="0"/>
              <a:t> </a:t>
            </a:r>
            <a:r>
              <a:rPr lang="en-US" sz="2300" dirty="0" err="1"/>
              <a:t>chiroyli</a:t>
            </a:r>
            <a:r>
              <a:rPr lang="en-US" sz="2300" dirty="0"/>
              <a:t> </a:t>
            </a:r>
            <a:r>
              <a:rPr lang="en-US" sz="2300" dirty="0" err="1"/>
              <a:t>xatti-harakatlarni</a:t>
            </a:r>
            <a:r>
              <a:rPr lang="en-US" sz="2300" dirty="0"/>
              <a:t> </a:t>
            </a:r>
            <a:r>
              <a:rPr lang="en-US" sz="2300" dirty="0" err="1"/>
              <a:t>o‘z</a:t>
            </a:r>
            <a:r>
              <a:rPr lang="en-US" sz="2300" dirty="0"/>
              <a:t> </a:t>
            </a:r>
            <a:r>
              <a:rPr lang="en-US" sz="2300" dirty="0" err="1"/>
              <a:t>ichiga</a:t>
            </a:r>
            <a:r>
              <a:rPr lang="en-US" sz="2300" dirty="0"/>
              <a:t> </a:t>
            </a:r>
            <a:r>
              <a:rPr lang="en-US" sz="2300" dirty="0" err="1"/>
              <a:t>oladi</a:t>
            </a:r>
            <a:r>
              <a:rPr lang="en-US" sz="2400" dirty="0"/>
              <a:t>.</a:t>
            </a:r>
            <a:endParaRPr lang="ru-RU" sz="2400" b="1" dirty="0">
              <a:solidFill>
                <a:srgbClr val="006666"/>
              </a:solidFill>
            </a:endParaRPr>
          </a:p>
        </p:txBody>
      </p:sp>
      <p:sp>
        <p:nvSpPr>
          <p:cNvPr id="12" name="AutoShape 22"/>
          <p:cNvSpPr>
            <a:spLocks noChangeArrowheads="1"/>
          </p:cNvSpPr>
          <p:nvPr/>
        </p:nvSpPr>
        <p:spPr bwMode="gray">
          <a:xfrm>
            <a:off x="1857356" y="5214950"/>
            <a:ext cx="3786214" cy="885349"/>
          </a:xfrm>
          <a:prstGeom prst="roundRect">
            <a:avLst>
              <a:gd name="adj" fmla="val 16667"/>
            </a:avLst>
          </a:prstGeom>
          <a:solidFill>
            <a:schemeClr val="bg1">
              <a:lumMod val="85000"/>
            </a:schemeClr>
          </a:solidFill>
          <a:ln w="50800">
            <a:solidFill>
              <a:srgbClr val="FEFEFE"/>
            </a:solidFill>
            <a:round/>
            <a:headEnd/>
            <a:tailEnd/>
          </a:ln>
          <a:effectLst>
            <a:innerShdw blurRad="114300">
              <a:prstClr val="black"/>
            </a:innerShdw>
          </a:effectLst>
        </p:spPr>
        <p:txBody>
          <a:bodyPr anchor="ctr">
            <a:spAutoFit/>
          </a:bodyPr>
          <a:lstStyle/>
          <a:p>
            <a:pPr algn="just">
              <a:defRPr/>
            </a:pPr>
            <a:r>
              <a:rPr lang="en-US" sz="2300" dirty="0"/>
              <a:t> </a:t>
            </a:r>
            <a:r>
              <a:rPr lang="en-US" sz="2300" dirty="0" err="1"/>
              <a:t>shaxs</a:t>
            </a:r>
            <a:r>
              <a:rPr lang="en-US" sz="2300" dirty="0"/>
              <a:t> </a:t>
            </a:r>
            <a:r>
              <a:rPr lang="en-US" sz="2300" dirty="0" err="1"/>
              <a:t>axloqiy</a:t>
            </a:r>
            <a:r>
              <a:rPr lang="en-US" sz="2300" dirty="0"/>
              <a:t> </a:t>
            </a:r>
            <a:r>
              <a:rPr lang="en-US" sz="2300" dirty="0" err="1"/>
              <a:t>faoliyatning</a:t>
            </a:r>
            <a:r>
              <a:rPr lang="en-US" sz="2300" dirty="0"/>
              <a:t> </a:t>
            </a:r>
            <a:r>
              <a:rPr lang="en-US" sz="2300" dirty="0" err="1"/>
              <a:t>o‘lchami</a:t>
            </a:r>
            <a:r>
              <a:rPr lang="en-US" sz="2300" dirty="0"/>
              <a:t>, </a:t>
            </a:r>
            <a:r>
              <a:rPr lang="en-US" sz="2300" dirty="0" err="1"/>
              <a:t>ko‘rsatkichi</a:t>
            </a:r>
            <a:r>
              <a:rPr lang="en-US" sz="2300" dirty="0"/>
              <a:t>.</a:t>
            </a:r>
            <a:endParaRPr lang="ru-RU" sz="2300" dirty="0" err="1"/>
          </a:p>
        </p:txBody>
      </p:sp>
      <p:sp>
        <p:nvSpPr>
          <p:cNvPr id="26638" name="Line 8"/>
          <p:cNvSpPr>
            <a:spLocks noChangeShapeType="1"/>
          </p:cNvSpPr>
          <p:nvPr/>
        </p:nvSpPr>
        <p:spPr bwMode="auto">
          <a:xfrm flipV="1">
            <a:off x="1143000" y="2163763"/>
            <a:ext cx="844550" cy="1466850"/>
          </a:xfrm>
          <a:prstGeom prst="line">
            <a:avLst/>
          </a:prstGeom>
          <a:noFill/>
          <a:ln w="101600">
            <a:solidFill>
              <a:srgbClr val="3F1E03"/>
            </a:solidFill>
            <a:round/>
            <a:headEnd/>
            <a:tailEnd type="triangle" w="med" len="lg"/>
          </a:ln>
        </p:spPr>
        <p:txBody>
          <a:bodyPr/>
          <a:lstStyle/>
          <a:p>
            <a:endParaRPr lang="ru-RU"/>
          </a:p>
        </p:txBody>
      </p:sp>
      <p:sp>
        <p:nvSpPr>
          <p:cNvPr id="26639" name="Line 9"/>
          <p:cNvSpPr>
            <a:spLocks noChangeShapeType="1"/>
          </p:cNvSpPr>
          <p:nvPr/>
        </p:nvSpPr>
        <p:spPr bwMode="auto">
          <a:xfrm>
            <a:off x="1143000" y="3806825"/>
            <a:ext cx="762000" cy="0"/>
          </a:xfrm>
          <a:prstGeom prst="line">
            <a:avLst/>
          </a:prstGeom>
          <a:noFill/>
          <a:ln w="101600">
            <a:solidFill>
              <a:srgbClr val="3F1E03"/>
            </a:solidFill>
            <a:round/>
            <a:headEnd/>
            <a:tailEnd type="triangle" w="med" len="lg"/>
          </a:ln>
        </p:spPr>
        <p:txBody>
          <a:bodyPr/>
          <a:lstStyle/>
          <a:p>
            <a:endParaRPr lang="ru-RU"/>
          </a:p>
        </p:txBody>
      </p:sp>
      <p:sp>
        <p:nvSpPr>
          <p:cNvPr id="26640" name="Line 13"/>
          <p:cNvSpPr>
            <a:spLocks noChangeShapeType="1"/>
          </p:cNvSpPr>
          <p:nvPr/>
        </p:nvSpPr>
        <p:spPr bwMode="auto">
          <a:xfrm>
            <a:off x="1071563" y="3786188"/>
            <a:ext cx="857250" cy="1857375"/>
          </a:xfrm>
          <a:prstGeom prst="line">
            <a:avLst/>
          </a:prstGeom>
          <a:noFill/>
          <a:ln w="101600">
            <a:solidFill>
              <a:srgbClr val="3F1E03"/>
            </a:solidFill>
            <a:round/>
            <a:headEnd/>
            <a:tailEnd type="triangle" w="med" len="lg"/>
          </a:ln>
        </p:spPr>
        <p:txBody>
          <a:bodyPr/>
          <a:lstStyle/>
          <a:p>
            <a:endParaRPr lang="ru-RU"/>
          </a:p>
        </p:txBody>
      </p:sp>
      <p:sp>
        <p:nvSpPr>
          <p:cNvPr id="34" name="Oval 51"/>
          <p:cNvSpPr>
            <a:spLocks noChangeArrowheads="1"/>
          </p:cNvSpPr>
          <p:nvPr/>
        </p:nvSpPr>
        <p:spPr bwMode="gray">
          <a:xfrm>
            <a:off x="785786" y="3550865"/>
            <a:ext cx="471900" cy="382403"/>
          </a:xfrm>
          <a:prstGeom prst="ellipse">
            <a:avLst/>
          </a:prstGeom>
          <a:solidFill>
            <a:schemeClr val="bg1">
              <a:lumMod val="85000"/>
            </a:schemeClr>
          </a:solidFill>
          <a:ln w="19050">
            <a:solidFill>
              <a:srgbClr val="FFFFFF"/>
            </a:solidFill>
            <a:round/>
            <a:headEnd/>
            <a:tailEnd/>
          </a:ln>
          <a:effectLst>
            <a:innerShdw blurRad="114300">
              <a:prstClr val="black"/>
            </a:innerShdw>
          </a:effectLst>
        </p:spPr>
        <p:txBody>
          <a:bodyPr wrap="none" anchor="ctr"/>
          <a:lstStyle/>
          <a:p>
            <a:pPr>
              <a:defRPr/>
            </a:pPr>
            <a:endParaRPr lang="ru-RU"/>
          </a:p>
        </p:txBody>
      </p:sp>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4035"/>
                                        </p:tgtEl>
                                        <p:attrNameLst>
                                          <p:attrName>style.visibility</p:attrName>
                                        </p:attrNameLst>
                                      </p:cBhvr>
                                      <p:to>
                                        <p:strVal val="visible"/>
                                      </p:to>
                                    </p:set>
                                    <p:anim calcmode="lin" valueType="num">
                                      <p:cBhvr additive="base">
                                        <p:cTn id="7" dur="500" fill="hold"/>
                                        <p:tgtEl>
                                          <p:spTgt spid="44035"/>
                                        </p:tgtEl>
                                        <p:attrNameLst>
                                          <p:attrName>ppt_x</p:attrName>
                                        </p:attrNameLst>
                                      </p:cBhvr>
                                      <p:tavLst>
                                        <p:tav tm="0">
                                          <p:val>
                                            <p:strVal val="1+#ppt_w/2"/>
                                          </p:val>
                                        </p:tav>
                                        <p:tav tm="100000">
                                          <p:val>
                                            <p:strVal val="#ppt_x"/>
                                          </p:val>
                                        </p:tav>
                                      </p:tavLst>
                                    </p:anim>
                                    <p:anim calcmode="lin" valueType="num">
                                      <p:cBhvr additive="base">
                                        <p:cTn id="8" dur="500" fill="hold"/>
                                        <p:tgtEl>
                                          <p:spTgt spid="4403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4"/>
          <p:cNvPicPr>
            <a:picLocks noChangeAspect="1" noChangeArrowheads="1"/>
          </p:cNvPicPr>
          <p:nvPr>
            <p:custDataLst>
              <p:tags r:id="rId2"/>
            </p:custDataLst>
          </p:nvPr>
        </p:nvPicPr>
        <p:blipFill>
          <a:blip r:embed="rId6"/>
          <a:srcRect/>
          <a:stretch>
            <a:fillRect/>
          </a:stretch>
        </p:blipFill>
        <p:spPr bwMode="auto">
          <a:xfrm>
            <a:off x="0" y="0"/>
            <a:ext cx="9144000" cy="6905625"/>
          </a:xfrm>
          <a:prstGeom prst="rect">
            <a:avLst/>
          </a:prstGeom>
          <a:noFill/>
          <a:ln w="9525">
            <a:noFill/>
            <a:miter lim="800000"/>
            <a:headEnd/>
            <a:tailEnd/>
          </a:ln>
        </p:spPr>
      </p:pic>
      <p:pic>
        <p:nvPicPr>
          <p:cNvPr id="88066" name="PPTShape_0" descr="uzor_2"/>
          <p:cNvPicPr>
            <a:picLocks noChangeAspect="1" noChangeArrowheads="1"/>
          </p:cNvPicPr>
          <p:nvPr>
            <p:custDataLst>
              <p:tags r:id="rId3"/>
            </p:custDataLst>
          </p:nvPr>
        </p:nvPicPr>
        <p:blipFill>
          <a:blip r:embed="rId7"/>
          <a:srcRect/>
          <a:stretch>
            <a:fillRect/>
          </a:stretch>
        </p:blipFill>
        <p:spPr bwMode="auto">
          <a:xfrm>
            <a:off x="-71470" y="6357958"/>
            <a:ext cx="9144000" cy="471487"/>
          </a:xfrm>
          <a:prstGeom prst="rect">
            <a:avLst/>
          </a:prstGeom>
          <a:noFill/>
          <a:ln w="9525">
            <a:noFill/>
            <a:miter lim="800000"/>
            <a:headEnd/>
            <a:tailEnd/>
          </a:ln>
        </p:spPr>
      </p:pic>
      <p:sp>
        <p:nvSpPr>
          <p:cNvPr id="10" name="AutoShape 22"/>
          <p:cNvSpPr>
            <a:spLocks noChangeArrowheads="1"/>
          </p:cNvSpPr>
          <p:nvPr/>
        </p:nvSpPr>
        <p:spPr bwMode="gray">
          <a:xfrm>
            <a:off x="71438" y="2428875"/>
            <a:ext cx="1714500" cy="1928813"/>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just">
              <a:defRPr/>
            </a:pPr>
            <a:endParaRPr lang="en-US" sz="1400" b="1" dirty="0"/>
          </a:p>
          <a:p>
            <a:pPr algn="ctr">
              <a:defRPr/>
            </a:pPr>
            <a:r>
              <a:rPr lang="en-US" sz="1400" dirty="0" err="1" smtClean="0"/>
              <a:t>mohiyat-e'tibori</a:t>
            </a:r>
            <a:r>
              <a:rPr lang="en-US" sz="1400" dirty="0" smtClean="0"/>
              <a:t>  </a:t>
            </a:r>
            <a:r>
              <a:rPr lang="en-US" sz="1400" dirty="0" err="1" smtClean="0"/>
              <a:t>bilan</a:t>
            </a:r>
            <a:r>
              <a:rPr lang="en-US" sz="1400" dirty="0" smtClean="0"/>
              <a:t> </a:t>
            </a:r>
            <a:r>
              <a:rPr lang="en-US" sz="1400" dirty="0" err="1"/>
              <a:t>xayrixohlikni</a:t>
            </a:r>
            <a:r>
              <a:rPr lang="en-US" sz="1400" dirty="0"/>
              <a:t> </a:t>
            </a:r>
            <a:r>
              <a:rPr lang="en-US" sz="1400" dirty="0" err="1"/>
              <a:t>ko‘rsatuvchi</a:t>
            </a:r>
            <a:r>
              <a:rPr lang="en-US" sz="1400" dirty="0"/>
              <a:t> </a:t>
            </a:r>
            <a:r>
              <a:rPr lang="en-US" sz="1400" dirty="0" err="1"/>
              <a:t>va</a:t>
            </a:r>
            <a:r>
              <a:rPr lang="en-US" sz="1400" dirty="0"/>
              <a:t> </a:t>
            </a:r>
            <a:r>
              <a:rPr lang="en-US" sz="1400" dirty="0" err="1"/>
              <a:t>hurmatni</a:t>
            </a:r>
            <a:r>
              <a:rPr lang="en-US" sz="1400" dirty="0"/>
              <a:t> </a:t>
            </a:r>
            <a:r>
              <a:rPr lang="en-US" sz="1400" dirty="0" err="1"/>
              <a:t>bildiruvchi</a:t>
            </a:r>
            <a:r>
              <a:rPr lang="en-US" sz="1400" dirty="0"/>
              <a:t> </a:t>
            </a:r>
            <a:r>
              <a:rPr lang="en-US" sz="1400" dirty="0" err="1"/>
              <a:t>odat</a:t>
            </a:r>
            <a:r>
              <a:rPr lang="en-US" sz="1400" dirty="0"/>
              <a:t>. </a:t>
            </a:r>
          </a:p>
        </p:txBody>
      </p:sp>
      <p:sp>
        <p:nvSpPr>
          <p:cNvPr id="11" name="PPTShape_1"/>
          <p:cNvSpPr>
            <a:spLocks noChangeArrowheads="1"/>
          </p:cNvSpPr>
          <p:nvPr/>
        </p:nvSpPr>
        <p:spPr bwMode="gray">
          <a:xfrm>
            <a:off x="1447800" y="228600"/>
            <a:ext cx="6699250" cy="730250"/>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5400000"/>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r>
              <a:rPr lang="uz-Cyrl-UZ" sz="1400" b="1">
                <a:solidFill>
                  <a:srgbClr val="3333FF"/>
                </a:solidFill>
              </a:rPr>
              <a:t> </a:t>
            </a:r>
            <a:r>
              <a:rPr lang="en-US" sz="3000" b="1">
                <a:solidFill>
                  <a:srgbClr val="006666"/>
                </a:solidFill>
              </a:rPr>
              <a:t>SALOMLASHISH ODOBI</a:t>
            </a:r>
            <a:endParaRPr lang="ru-RU" sz="3000" b="1">
              <a:solidFill>
                <a:srgbClr val="006666"/>
              </a:solidFill>
            </a:endParaRPr>
          </a:p>
          <a:p>
            <a:pPr algn="ctr"/>
            <a:endParaRPr lang="ru-RU" sz="1400" b="1">
              <a:solidFill>
                <a:srgbClr val="3333FF"/>
              </a:solidFill>
            </a:endParaRPr>
          </a:p>
        </p:txBody>
      </p:sp>
      <p:sp>
        <p:nvSpPr>
          <p:cNvPr id="12" name="Line 6"/>
          <p:cNvSpPr>
            <a:spLocks noChangeShapeType="1"/>
          </p:cNvSpPr>
          <p:nvPr/>
        </p:nvSpPr>
        <p:spPr bwMode="auto">
          <a:xfrm>
            <a:off x="4643438" y="1071563"/>
            <a:ext cx="71437" cy="3643312"/>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36" name="PPTShape_2"/>
          <p:cNvSpPr>
            <a:spLocks noChangeArrowheads="1"/>
          </p:cNvSpPr>
          <p:nvPr/>
        </p:nvSpPr>
        <p:spPr bwMode="gray">
          <a:xfrm>
            <a:off x="1071563" y="4743450"/>
            <a:ext cx="7215187" cy="1828800"/>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3200" dirty="0" err="1">
                <a:solidFill>
                  <a:srgbClr val="006666"/>
                </a:solidFill>
              </a:rPr>
              <a:t>Insonlarning</a:t>
            </a:r>
            <a:r>
              <a:rPr lang="en-US" sz="3200" dirty="0">
                <a:solidFill>
                  <a:srgbClr val="006666"/>
                </a:solidFill>
              </a:rPr>
              <a:t> </a:t>
            </a:r>
            <a:r>
              <a:rPr lang="en-US" sz="3200" dirty="0" err="1">
                <a:solidFill>
                  <a:srgbClr val="006666"/>
                </a:solidFill>
              </a:rPr>
              <a:t>o‘zaro</a:t>
            </a:r>
            <a:r>
              <a:rPr lang="en-US" sz="3200" dirty="0">
                <a:solidFill>
                  <a:srgbClr val="006666"/>
                </a:solidFill>
              </a:rPr>
              <a:t> </a:t>
            </a:r>
            <a:r>
              <a:rPr lang="en-US" sz="3200" dirty="0" err="1">
                <a:solidFill>
                  <a:srgbClr val="006666"/>
                </a:solidFill>
              </a:rPr>
              <a:t>uchrashgan</a:t>
            </a:r>
            <a:r>
              <a:rPr lang="en-US" sz="3200" dirty="0">
                <a:solidFill>
                  <a:srgbClr val="006666"/>
                </a:solidFill>
              </a:rPr>
              <a:t> </a:t>
            </a:r>
            <a:r>
              <a:rPr lang="en-US" sz="3200" dirty="0" err="1">
                <a:solidFill>
                  <a:srgbClr val="006666"/>
                </a:solidFill>
              </a:rPr>
              <a:t>paytlarida</a:t>
            </a:r>
            <a:r>
              <a:rPr lang="en-US" sz="3200" dirty="0">
                <a:solidFill>
                  <a:srgbClr val="006666"/>
                </a:solidFill>
              </a:rPr>
              <a:t> </a:t>
            </a:r>
            <a:r>
              <a:rPr lang="en-US" sz="3200" dirty="0" err="1">
                <a:solidFill>
                  <a:srgbClr val="006666"/>
                </a:solidFill>
              </a:rPr>
              <a:t>urf-odatga</a:t>
            </a:r>
            <a:r>
              <a:rPr lang="en-US" sz="3200" dirty="0">
                <a:solidFill>
                  <a:srgbClr val="006666"/>
                </a:solidFill>
              </a:rPr>
              <a:t> </a:t>
            </a:r>
            <a:r>
              <a:rPr lang="en-US" sz="3200" dirty="0" err="1">
                <a:solidFill>
                  <a:srgbClr val="006666"/>
                </a:solidFill>
              </a:rPr>
              <a:t>ko‘ra</a:t>
            </a:r>
            <a:r>
              <a:rPr lang="en-US" sz="3200" dirty="0">
                <a:solidFill>
                  <a:srgbClr val="006666"/>
                </a:solidFill>
              </a:rPr>
              <a:t> </a:t>
            </a:r>
            <a:r>
              <a:rPr lang="en-US" sz="3200" dirty="0" err="1">
                <a:solidFill>
                  <a:srgbClr val="006666"/>
                </a:solidFill>
              </a:rPr>
              <a:t>bir-biriga</a:t>
            </a:r>
            <a:r>
              <a:rPr lang="en-US" sz="3200" dirty="0">
                <a:solidFill>
                  <a:srgbClr val="006666"/>
                </a:solidFill>
              </a:rPr>
              <a:t> </a:t>
            </a:r>
            <a:r>
              <a:rPr lang="en-US" sz="3200" dirty="0" err="1">
                <a:solidFill>
                  <a:srgbClr val="006666"/>
                </a:solidFill>
              </a:rPr>
              <a:t>aytadigan</a:t>
            </a:r>
            <a:r>
              <a:rPr lang="en-US" sz="3200" dirty="0">
                <a:solidFill>
                  <a:srgbClr val="006666"/>
                </a:solidFill>
              </a:rPr>
              <a:t> </a:t>
            </a:r>
            <a:r>
              <a:rPr lang="en-US" sz="3200" dirty="0" err="1" smtClean="0">
                <a:solidFill>
                  <a:srgbClr val="006666"/>
                </a:solidFill>
              </a:rPr>
              <a:t>so‘zi</a:t>
            </a:r>
            <a:r>
              <a:rPr lang="en-US" sz="3200" dirty="0" smtClean="0">
                <a:solidFill>
                  <a:srgbClr val="006666"/>
                </a:solidFill>
              </a:rPr>
              <a:t>.</a:t>
            </a:r>
            <a:endParaRPr lang="ru-RU" sz="3200" dirty="0">
              <a:solidFill>
                <a:srgbClr val="006666"/>
              </a:solidFill>
            </a:endParaRPr>
          </a:p>
        </p:txBody>
      </p:sp>
      <p:sp>
        <p:nvSpPr>
          <p:cNvPr id="41" name="PPTShape_3"/>
          <p:cNvSpPr>
            <a:spLocks noChangeArrowheads="1"/>
          </p:cNvSpPr>
          <p:nvPr/>
        </p:nvSpPr>
        <p:spPr bwMode="gray">
          <a:xfrm>
            <a:off x="2071688" y="2500313"/>
            <a:ext cx="1928812"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1400" dirty="0" err="1"/>
              <a:t>kundalik</a:t>
            </a:r>
            <a:r>
              <a:rPr lang="en-US" sz="1400" dirty="0"/>
              <a:t> </a:t>
            </a:r>
            <a:r>
              <a:rPr lang="en-US" sz="1400" dirty="0" err="1"/>
              <a:t>hayotimizda</a:t>
            </a:r>
            <a:r>
              <a:rPr lang="en-US" sz="1400" dirty="0"/>
              <a:t> </a:t>
            </a:r>
            <a:r>
              <a:rPr lang="en-US" sz="1400" dirty="0" err="1"/>
              <a:t>ko‘p</a:t>
            </a:r>
            <a:r>
              <a:rPr lang="en-US" sz="1400" dirty="0"/>
              <a:t> </a:t>
            </a:r>
            <a:r>
              <a:rPr lang="en-US" sz="1400" dirty="0" err="1"/>
              <a:t>ishlatiladigan</a:t>
            </a:r>
            <a:r>
              <a:rPr lang="en-US" sz="1400" dirty="0"/>
              <a:t> </a:t>
            </a:r>
            <a:r>
              <a:rPr lang="en-US" sz="1400" dirty="0" err="1"/>
              <a:t>udum</a:t>
            </a:r>
            <a:r>
              <a:rPr lang="en-US" sz="1400" dirty="0"/>
              <a:t> </a:t>
            </a:r>
            <a:r>
              <a:rPr lang="en-US" sz="1400" dirty="0" err="1"/>
              <a:t>hisoblanib</a:t>
            </a:r>
            <a:r>
              <a:rPr lang="en-US" sz="1400" dirty="0"/>
              <a:t>, </a:t>
            </a:r>
            <a:r>
              <a:rPr lang="en-US" sz="1400" dirty="0" err="1"/>
              <a:t>unda</a:t>
            </a:r>
            <a:r>
              <a:rPr lang="en-US" sz="1400" dirty="0"/>
              <a:t> </a:t>
            </a:r>
            <a:r>
              <a:rPr lang="en-US" sz="1400" dirty="0" err="1" smtClean="0"/>
              <a:t>xush-muomalalik</a:t>
            </a:r>
            <a:r>
              <a:rPr lang="en-US" sz="1400" dirty="0" smtClean="0"/>
              <a:t> </a:t>
            </a:r>
            <a:r>
              <a:rPr lang="en-US" sz="1400" dirty="0" err="1"/>
              <a:t>talab</a:t>
            </a:r>
            <a:r>
              <a:rPr lang="en-US" sz="1400" dirty="0"/>
              <a:t> </a:t>
            </a:r>
            <a:r>
              <a:rPr lang="en-US" sz="1400" dirty="0" err="1"/>
              <a:t>qilinadi</a:t>
            </a:r>
            <a:r>
              <a:rPr lang="en-US" sz="1400" dirty="0"/>
              <a:t>. </a:t>
            </a:r>
          </a:p>
        </p:txBody>
      </p:sp>
      <p:sp>
        <p:nvSpPr>
          <p:cNvPr id="42" name="PPTShape_4"/>
          <p:cNvSpPr>
            <a:spLocks noChangeArrowheads="1"/>
          </p:cNvSpPr>
          <p:nvPr/>
        </p:nvSpPr>
        <p:spPr bwMode="gray">
          <a:xfrm>
            <a:off x="4929188" y="2500313"/>
            <a:ext cx="1785937"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r>
              <a:rPr lang="en-US" sz="1400" dirty="0"/>
              <a:t> </a:t>
            </a:r>
            <a:r>
              <a:rPr lang="en-US" sz="1400" dirty="0" err="1" smtClean="0"/>
              <a:t>salomlashish</a:t>
            </a:r>
            <a:r>
              <a:rPr lang="en-US" sz="1400" dirty="0" smtClean="0"/>
              <a:t> </a:t>
            </a:r>
            <a:r>
              <a:rPr lang="en-US" sz="1400" dirty="0" err="1" smtClean="0"/>
              <a:t>odobi</a:t>
            </a:r>
            <a:r>
              <a:rPr lang="en-US" sz="1400" dirty="0" smtClean="0"/>
              <a:t> </a:t>
            </a:r>
            <a:r>
              <a:rPr lang="en-US" sz="1400" dirty="0" err="1"/>
              <a:t>o‘ng</a:t>
            </a:r>
            <a:r>
              <a:rPr lang="en-US" sz="1400" dirty="0"/>
              <a:t> </a:t>
            </a:r>
            <a:r>
              <a:rPr lang="en-US" sz="1400" dirty="0" err="1"/>
              <a:t>qo‘lini</a:t>
            </a:r>
            <a:r>
              <a:rPr lang="en-US" sz="1400" dirty="0"/>
              <a:t> </a:t>
            </a:r>
            <a:r>
              <a:rPr lang="en-US" sz="1400" dirty="0" err="1"/>
              <a:t>ko‘ksiga</a:t>
            </a:r>
            <a:r>
              <a:rPr lang="en-US" sz="1400" dirty="0"/>
              <a:t> </a:t>
            </a:r>
            <a:r>
              <a:rPr lang="en-US" sz="1400" dirty="0" err="1"/>
              <a:t>qo‘yib</a:t>
            </a:r>
            <a:r>
              <a:rPr lang="en-US" sz="1400" dirty="0"/>
              <a:t>, </a:t>
            </a:r>
            <a:r>
              <a:rPr lang="en-US" sz="1400" dirty="0" err="1"/>
              <a:t>iliq</a:t>
            </a:r>
            <a:r>
              <a:rPr lang="en-US" sz="1400" dirty="0"/>
              <a:t> </a:t>
            </a:r>
            <a:r>
              <a:rPr lang="en-US" sz="1400" dirty="0" err="1"/>
              <a:t>tabassum</a:t>
            </a:r>
            <a:r>
              <a:rPr lang="en-US" sz="1400" dirty="0"/>
              <a:t> </a:t>
            </a:r>
            <a:r>
              <a:rPr lang="en-US" sz="1400" dirty="0" err="1"/>
              <a:t>bilan</a:t>
            </a:r>
            <a:r>
              <a:rPr lang="en-US" sz="1400" dirty="0"/>
              <a:t> </a:t>
            </a:r>
            <a:r>
              <a:rPr lang="en-US" sz="1400" dirty="0" err="1"/>
              <a:t>salom</a:t>
            </a:r>
            <a:r>
              <a:rPr lang="en-US" sz="1400" dirty="0"/>
              <a:t> </a:t>
            </a:r>
            <a:r>
              <a:rPr lang="en-US" sz="1400" dirty="0" err="1" smtClean="0"/>
              <a:t>beriladi</a:t>
            </a:r>
            <a:r>
              <a:rPr lang="en-US" sz="1400" dirty="0" smtClean="0"/>
              <a:t>.</a:t>
            </a:r>
            <a:endParaRPr lang="en-US" sz="1400" b="1" dirty="0"/>
          </a:p>
        </p:txBody>
      </p:sp>
      <p:sp>
        <p:nvSpPr>
          <p:cNvPr id="44" name="PPTShape_5"/>
          <p:cNvSpPr>
            <a:spLocks noChangeArrowheads="1"/>
          </p:cNvSpPr>
          <p:nvPr/>
        </p:nvSpPr>
        <p:spPr bwMode="gray">
          <a:xfrm>
            <a:off x="7072313" y="2500313"/>
            <a:ext cx="1785937"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1400" dirty="0"/>
              <a:t> </a:t>
            </a:r>
            <a:r>
              <a:rPr lang="en-US" sz="1400" dirty="0" err="1" smtClean="0"/>
              <a:t>salom</a:t>
            </a:r>
            <a:r>
              <a:rPr lang="en-US" sz="1400" dirty="0" smtClean="0"/>
              <a:t> </a:t>
            </a:r>
            <a:r>
              <a:rPr lang="en-US" sz="1400" dirty="0" err="1" smtClean="0"/>
              <a:t>berganda</a:t>
            </a:r>
            <a:r>
              <a:rPr lang="en-US" sz="1400" dirty="0" smtClean="0"/>
              <a:t> </a:t>
            </a:r>
            <a:r>
              <a:rPr lang="en-US" sz="1400" dirty="0">
                <a:solidFill>
                  <a:srgbClr val="C00000"/>
                </a:solidFill>
              </a:rPr>
              <a:t>“</a:t>
            </a:r>
            <a:r>
              <a:rPr lang="en-US" sz="1400" dirty="0" err="1">
                <a:solidFill>
                  <a:srgbClr val="C00000"/>
                </a:solidFill>
              </a:rPr>
              <a:t>Assalomu</a:t>
            </a:r>
            <a:r>
              <a:rPr lang="en-US" sz="1400" dirty="0">
                <a:solidFill>
                  <a:srgbClr val="C00000"/>
                </a:solidFill>
              </a:rPr>
              <a:t> </a:t>
            </a:r>
            <a:r>
              <a:rPr lang="en-US" sz="1400" dirty="0" err="1">
                <a:solidFill>
                  <a:srgbClr val="C00000"/>
                </a:solidFill>
              </a:rPr>
              <a:t>alaykum</a:t>
            </a:r>
            <a:r>
              <a:rPr lang="en-US" sz="1400" dirty="0">
                <a:solidFill>
                  <a:srgbClr val="C00000"/>
                </a:solidFill>
              </a:rPr>
              <a:t>”</a:t>
            </a:r>
            <a:r>
              <a:rPr lang="en-US" sz="1400" dirty="0"/>
              <a:t> </a:t>
            </a:r>
            <a:r>
              <a:rPr lang="en-US" sz="1400" dirty="0" err="1"/>
              <a:t>so‘zlari</a:t>
            </a:r>
            <a:r>
              <a:rPr lang="en-US" sz="1400" dirty="0"/>
              <a:t> </a:t>
            </a:r>
            <a:r>
              <a:rPr lang="en-US" sz="1400" dirty="0" err="1"/>
              <a:t>dona-dona</a:t>
            </a:r>
            <a:r>
              <a:rPr lang="en-US" sz="1400" dirty="0"/>
              <a:t> </a:t>
            </a:r>
            <a:r>
              <a:rPr lang="en-US" sz="1400" dirty="0" err="1"/>
              <a:t>qilib</a:t>
            </a:r>
            <a:r>
              <a:rPr lang="en-US" sz="1400" dirty="0"/>
              <a:t> </a:t>
            </a:r>
            <a:r>
              <a:rPr lang="en-US" sz="1400" dirty="0" err="1" smtClean="0"/>
              <a:t>aytiladi</a:t>
            </a:r>
            <a:r>
              <a:rPr lang="en-US" sz="1400" dirty="0" smtClean="0"/>
              <a:t>.</a:t>
            </a:r>
            <a:endParaRPr lang="en-US" sz="1400" b="1" dirty="0"/>
          </a:p>
        </p:txBody>
      </p:sp>
      <p:sp>
        <p:nvSpPr>
          <p:cNvPr id="45" name="PPTShape_6"/>
          <p:cNvSpPr>
            <a:spLocks noChangeShapeType="1"/>
          </p:cNvSpPr>
          <p:nvPr/>
        </p:nvSpPr>
        <p:spPr bwMode="auto">
          <a:xfrm flipH="1">
            <a:off x="857250" y="1071563"/>
            <a:ext cx="3786188" cy="1357312"/>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6" name="PPTShape_7"/>
          <p:cNvSpPr>
            <a:spLocks noChangeShapeType="1"/>
          </p:cNvSpPr>
          <p:nvPr/>
        </p:nvSpPr>
        <p:spPr bwMode="auto">
          <a:xfrm flipH="1">
            <a:off x="2857500" y="1071563"/>
            <a:ext cx="1785938" cy="1428750"/>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7" name="PPTShape_8"/>
          <p:cNvSpPr>
            <a:spLocks noChangeShapeType="1"/>
          </p:cNvSpPr>
          <p:nvPr/>
        </p:nvSpPr>
        <p:spPr bwMode="auto">
          <a:xfrm>
            <a:off x="4643438" y="1000125"/>
            <a:ext cx="1357312" cy="1571625"/>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8" name="PPTShape_9"/>
          <p:cNvSpPr>
            <a:spLocks noChangeShapeType="1"/>
          </p:cNvSpPr>
          <p:nvPr/>
        </p:nvSpPr>
        <p:spPr bwMode="auto">
          <a:xfrm>
            <a:off x="4643438" y="1000125"/>
            <a:ext cx="3500437" cy="1500188"/>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9" name="Oval 51"/>
          <p:cNvSpPr>
            <a:spLocks noChangeArrowheads="1"/>
          </p:cNvSpPr>
          <p:nvPr/>
        </p:nvSpPr>
        <p:spPr bwMode="gray">
          <a:xfrm>
            <a:off x="4500563" y="928688"/>
            <a:ext cx="285750" cy="28575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ru-RU">
              <a:cs typeface="+mn-cs"/>
            </a:endParaRPr>
          </a:p>
        </p:txBody>
      </p:sp>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1000"/>
                                        <p:tgtEl>
                                          <p:spTgt spid="11"/>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1000"/>
                                        <p:tgtEl>
                                          <p:spTgt spid="12"/>
                                        </p:tgtEl>
                                      </p:cBhvr>
                                    </p:animEffect>
                                  </p:childTnLst>
                                </p:cTn>
                              </p:par>
                            </p:childTnLst>
                          </p:cTn>
                        </p:par>
                        <p:par>
                          <p:cTn id="12" fill="hold">
                            <p:stCondLst>
                              <p:cond delay="2000"/>
                            </p:stCondLst>
                            <p:childTnLst>
                              <p:par>
                                <p:cTn id="13" presetID="8" presetClass="entr" presetSubtype="3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diamond(out)">
                                      <p:cBhvr>
                                        <p:cTn id="15" dur="1000"/>
                                        <p:tgtEl>
                                          <p:spTgt spid="36"/>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up)">
                                      <p:cBhvr>
                                        <p:cTn id="19" dur="1000"/>
                                        <p:tgtEl>
                                          <p:spTgt spid="45"/>
                                        </p:tgtEl>
                                      </p:cBhvr>
                                    </p:animEffect>
                                  </p:childTnLst>
                                </p:cTn>
                              </p:par>
                            </p:childTnLst>
                          </p:cTn>
                        </p:par>
                        <p:par>
                          <p:cTn id="20" fill="hold">
                            <p:stCondLst>
                              <p:cond delay="4000"/>
                            </p:stCondLst>
                            <p:childTnLst>
                              <p:par>
                                <p:cTn id="21" presetID="8"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amond(out)">
                                      <p:cBhvr>
                                        <p:cTn id="23" dur="1000"/>
                                        <p:tgtEl>
                                          <p:spTgt spid="10"/>
                                        </p:tgtEl>
                                      </p:cBhvr>
                                    </p:animEffect>
                                  </p:childTnLst>
                                </p:cTn>
                              </p:par>
                            </p:childTnLst>
                          </p:cTn>
                        </p:par>
                        <p:par>
                          <p:cTn id="24" fill="hold">
                            <p:stCondLst>
                              <p:cond delay="5000"/>
                            </p:stCondLst>
                            <p:childTnLst>
                              <p:par>
                                <p:cTn id="25" presetID="22" presetClass="entr" presetSubtype="1"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1000"/>
                                        <p:tgtEl>
                                          <p:spTgt spid="46"/>
                                        </p:tgtEl>
                                      </p:cBhvr>
                                    </p:animEffect>
                                  </p:childTnLst>
                                </p:cTn>
                              </p:par>
                            </p:childTnLst>
                          </p:cTn>
                        </p:par>
                        <p:par>
                          <p:cTn id="28" fill="hold">
                            <p:stCondLst>
                              <p:cond delay="6000"/>
                            </p:stCondLst>
                            <p:childTnLst>
                              <p:par>
                                <p:cTn id="29" presetID="8" presetClass="entr" presetSubtype="32"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diamond(out)">
                                      <p:cBhvr>
                                        <p:cTn id="31" dur="1000"/>
                                        <p:tgtEl>
                                          <p:spTgt spid="41"/>
                                        </p:tgtEl>
                                      </p:cBhvr>
                                    </p:animEffect>
                                  </p:childTnLst>
                                </p:cTn>
                              </p:par>
                            </p:childTnLst>
                          </p:cTn>
                        </p:par>
                        <p:par>
                          <p:cTn id="32" fill="hold">
                            <p:stCondLst>
                              <p:cond delay="70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1000"/>
                                        <p:tgtEl>
                                          <p:spTgt spid="47"/>
                                        </p:tgtEl>
                                      </p:cBhvr>
                                    </p:animEffect>
                                  </p:childTnLst>
                                </p:cTn>
                              </p:par>
                            </p:childTnLst>
                          </p:cTn>
                        </p:par>
                        <p:par>
                          <p:cTn id="36" fill="hold">
                            <p:stCondLst>
                              <p:cond delay="8000"/>
                            </p:stCondLst>
                            <p:childTnLst>
                              <p:par>
                                <p:cTn id="37" presetID="8" presetClass="entr" presetSubtype="32"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diamond(out)">
                                      <p:cBhvr>
                                        <p:cTn id="39" dur="1000"/>
                                        <p:tgtEl>
                                          <p:spTgt spid="42"/>
                                        </p:tgtEl>
                                      </p:cBhvr>
                                    </p:animEffect>
                                  </p:childTnLst>
                                </p:cTn>
                              </p:par>
                            </p:childTnLst>
                          </p:cTn>
                        </p:par>
                        <p:par>
                          <p:cTn id="40" fill="hold">
                            <p:stCondLst>
                              <p:cond delay="9000"/>
                            </p:stCondLst>
                            <p:childTnLst>
                              <p:par>
                                <p:cTn id="41" presetID="22" presetClass="entr" presetSubtype="1"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up)">
                                      <p:cBhvr>
                                        <p:cTn id="43" dur="1000"/>
                                        <p:tgtEl>
                                          <p:spTgt spid="48"/>
                                        </p:tgtEl>
                                      </p:cBhvr>
                                    </p:animEffect>
                                  </p:childTnLst>
                                </p:cTn>
                              </p:par>
                            </p:childTnLst>
                          </p:cTn>
                        </p:par>
                        <p:par>
                          <p:cTn id="44" fill="hold">
                            <p:stCondLst>
                              <p:cond delay="10000"/>
                            </p:stCondLst>
                            <p:childTnLst>
                              <p:par>
                                <p:cTn id="45" presetID="8" presetClass="entr" presetSubtype="32"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diamond(out)">
                                      <p:cBhvr>
                                        <p:cTn id="47" dur="1000"/>
                                        <p:tgtEl>
                                          <p:spTgt spid="44"/>
                                        </p:tgtEl>
                                      </p:cBhvr>
                                    </p:animEffect>
                                  </p:childTnLst>
                                </p:cTn>
                              </p:par>
                            </p:childTnLst>
                          </p:cTn>
                        </p:par>
                        <p:par>
                          <p:cTn id="48" fill="hold">
                            <p:stCondLst>
                              <p:cond delay="11000"/>
                            </p:stCondLst>
                            <p:childTnLst>
                              <p:par>
                                <p:cTn id="49" presetID="6"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circle(in)">
                                      <p:cBhvr>
                                        <p:cTn id="51"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6" grpId="0" animBg="1"/>
      <p:bldP spid="41" grpId="0" animBg="1"/>
      <p:bldP spid="42" grpId="0" animBg="1"/>
      <p:bldP spid="44" grpId="0" animBg="1"/>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4"/>
          <p:cNvPicPr>
            <a:picLocks noChangeAspect="1" noChangeArrowheads="1"/>
          </p:cNvPicPr>
          <p:nvPr>
            <p:custDataLst>
              <p:tags r:id="rId2"/>
            </p:custDataLst>
          </p:nvPr>
        </p:nvPicPr>
        <p:blipFill>
          <a:blip r:embed="rId6"/>
          <a:srcRect/>
          <a:stretch>
            <a:fillRect/>
          </a:stretch>
        </p:blipFill>
        <p:spPr bwMode="auto">
          <a:xfrm>
            <a:off x="0" y="0"/>
            <a:ext cx="9144000" cy="6905625"/>
          </a:xfrm>
          <a:prstGeom prst="rect">
            <a:avLst/>
          </a:prstGeom>
          <a:noFill/>
          <a:ln w="9525">
            <a:noFill/>
            <a:miter lim="800000"/>
            <a:headEnd/>
            <a:tailEnd/>
          </a:ln>
        </p:spPr>
      </p:pic>
      <p:pic>
        <p:nvPicPr>
          <p:cNvPr id="90114" name="PPTShape_0" descr="uzor_2"/>
          <p:cNvPicPr>
            <a:picLocks noChangeAspect="1" noChangeArrowheads="1"/>
          </p:cNvPicPr>
          <p:nvPr>
            <p:custDataLst>
              <p:tags r:id="rId3"/>
            </p:custDataLst>
          </p:nvPr>
        </p:nvPicPr>
        <p:blipFill>
          <a:blip r:embed="rId7"/>
          <a:srcRect/>
          <a:stretch>
            <a:fillRect/>
          </a:stretch>
        </p:blipFill>
        <p:spPr bwMode="auto">
          <a:xfrm>
            <a:off x="0" y="6338888"/>
            <a:ext cx="9144000" cy="471487"/>
          </a:xfrm>
          <a:prstGeom prst="rect">
            <a:avLst/>
          </a:prstGeom>
          <a:noFill/>
          <a:ln w="9525">
            <a:noFill/>
            <a:miter lim="800000"/>
            <a:headEnd/>
            <a:tailEnd/>
          </a:ln>
        </p:spPr>
      </p:pic>
      <p:sp>
        <p:nvSpPr>
          <p:cNvPr id="10" name="AutoShape 22"/>
          <p:cNvSpPr>
            <a:spLocks noChangeArrowheads="1"/>
          </p:cNvSpPr>
          <p:nvPr/>
        </p:nvSpPr>
        <p:spPr bwMode="gray">
          <a:xfrm>
            <a:off x="71438" y="2428875"/>
            <a:ext cx="1785918" cy="1928813"/>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just">
              <a:defRPr/>
            </a:pPr>
            <a:endParaRPr lang="en-US" sz="1400" b="1" dirty="0"/>
          </a:p>
          <a:p>
            <a:pPr algn="ctr">
              <a:defRPr/>
            </a:pPr>
            <a:r>
              <a:rPr lang="en-US" sz="1400" dirty="0" err="1" smtClean="0"/>
              <a:t>muomala</a:t>
            </a:r>
            <a:r>
              <a:rPr lang="en-US" sz="1400" dirty="0" smtClean="0"/>
              <a:t> </a:t>
            </a:r>
            <a:r>
              <a:rPr lang="en-US" sz="1400" dirty="0" err="1" smtClean="0"/>
              <a:t>suhbatlashishning</a:t>
            </a:r>
            <a:r>
              <a:rPr lang="en-US" sz="1400" dirty="0" smtClean="0"/>
              <a:t> </a:t>
            </a:r>
            <a:r>
              <a:rPr lang="en-US" sz="1400" dirty="0"/>
              <a:t>eng </a:t>
            </a:r>
            <a:r>
              <a:rPr lang="en-US" sz="1400" dirty="0" err="1"/>
              <a:t>muhim</a:t>
            </a:r>
            <a:r>
              <a:rPr lang="en-US" sz="1400" dirty="0"/>
              <a:t> </a:t>
            </a:r>
            <a:r>
              <a:rPr lang="en-US" sz="1400" dirty="0" err="1" smtClean="0"/>
              <a:t>vositasidir</a:t>
            </a:r>
            <a:r>
              <a:rPr lang="en-US" sz="1400" dirty="0" smtClean="0"/>
              <a:t>.</a:t>
            </a:r>
            <a:endParaRPr lang="en-US" sz="1400" dirty="0"/>
          </a:p>
          <a:p>
            <a:pPr algn="ctr">
              <a:defRPr/>
            </a:pPr>
            <a:endParaRPr lang="en-US" sz="1400" b="1" dirty="0"/>
          </a:p>
        </p:txBody>
      </p:sp>
      <p:sp>
        <p:nvSpPr>
          <p:cNvPr id="11" name="PPTShape_1"/>
          <p:cNvSpPr>
            <a:spLocks noChangeArrowheads="1"/>
          </p:cNvSpPr>
          <p:nvPr/>
        </p:nvSpPr>
        <p:spPr bwMode="gray">
          <a:xfrm>
            <a:off x="1357313" y="285750"/>
            <a:ext cx="6699250" cy="730250"/>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5400000" scaled="0"/>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r>
              <a:rPr lang="uz-Cyrl-UZ" sz="1400" b="1">
                <a:solidFill>
                  <a:srgbClr val="3333FF"/>
                </a:solidFill>
              </a:rPr>
              <a:t> </a:t>
            </a:r>
            <a:endParaRPr lang="en-US" sz="1400" b="1">
              <a:solidFill>
                <a:srgbClr val="3333FF"/>
              </a:solidFill>
            </a:endParaRPr>
          </a:p>
          <a:p>
            <a:pPr algn="ctr"/>
            <a:endParaRPr lang="en-US" sz="1400" b="1">
              <a:solidFill>
                <a:srgbClr val="3333FF"/>
              </a:solidFill>
            </a:endParaRPr>
          </a:p>
          <a:p>
            <a:pPr algn="ctr"/>
            <a:endParaRPr lang="en-US" sz="2400" b="1">
              <a:solidFill>
                <a:srgbClr val="215968"/>
              </a:solidFill>
            </a:endParaRPr>
          </a:p>
          <a:p>
            <a:pPr algn="ctr"/>
            <a:r>
              <a:rPr lang="en-US" sz="3000" b="1">
                <a:solidFill>
                  <a:srgbClr val="215968"/>
                </a:solidFill>
              </a:rPr>
              <a:t>SO‘ZLASHISH ODOBI</a:t>
            </a:r>
          </a:p>
          <a:p>
            <a:pPr algn="ctr"/>
            <a:endParaRPr lang="ru-RU" sz="3200" b="1">
              <a:solidFill>
                <a:srgbClr val="006666"/>
              </a:solidFill>
            </a:endParaRPr>
          </a:p>
          <a:p>
            <a:pPr algn="ctr"/>
            <a:endParaRPr lang="ru-RU" sz="1400" b="1">
              <a:solidFill>
                <a:srgbClr val="3333FF"/>
              </a:solidFill>
            </a:endParaRPr>
          </a:p>
        </p:txBody>
      </p:sp>
      <p:sp>
        <p:nvSpPr>
          <p:cNvPr id="12" name="Line 6"/>
          <p:cNvSpPr>
            <a:spLocks noChangeShapeType="1"/>
          </p:cNvSpPr>
          <p:nvPr/>
        </p:nvSpPr>
        <p:spPr bwMode="auto">
          <a:xfrm>
            <a:off x="4643438" y="1071563"/>
            <a:ext cx="71437" cy="3643312"/>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36" name="PPTShape_2"/>
          <p:cNvSpPr>
            <a:spLocks noChangeArrowheads="1"/>
          </p:cNvSpPr>
          <p:nvPr/>
        </p:nvSpPr>
        <p:spPr bwMode="gray">
          <a:xfrm>
            <a:off x="1071563" y="4743450"/>
            <a:ext cx="7215187" cy="1828800"/>
          </a:xfrm>
          <a:prstGeom prst="roundRect">
            <a:avLst>
              <a:gd name="adj" fmla="val 16667"/>
            </a:avLst>
          </a:prstGeom>
          <a:gradFill flip="none" rotWithShape="1">
            <a:gsLst>
              <a:gs pos="0">
                <a:srgbClr val="FFFFFF"/>
              </a:gs>
              <a:gs pos="7001">
                <a:srgbClr val="E6E6E6"/>
              </a:gs>
              <a:gs pos="32001">
                <a:srgbClr val="7D8496"/>
              </a:gs>
              <a:gs pos="47000">
                <a:srgbClr val="E6E6E6"/>
              </a:gs>
              <a:gs pos="85001">
                <a:srgbClr val="7D8496"/>
              </a:gs>
              <a:gs pos="100000">
                <a:srgbClr val="E6E6E6"/>
              </a:gs>
            </a:gsLst>
            <a:lin ang="2700000" scaled="1"/>
            <a:tileRect/>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2800" dirty="0">
                <a:solidFill>
                  <a:schemeClr val="accent5">
                    <a:lumMod val="50000"/>
                  </a:schemeClr>
                </a:solidFill>
                <a:cs typeface="+mn-cs"/>
              </a:rPr>
              <a:t> </a:t>
            </a:r>
            <a:r>
              <a:rPr lang="en-US" sz="2800" dirty="0" err="1">
                <a:solidFill>
                  <a:schemeClr val="accent5">
                    <a:lumMod val="50000"/>
                  </a:schemeClr>
                </a:solidFill>
                <a:cs typeface="+mn-cs"/>
              </a:rPr>
              <a:t>Ikki</a:t>
            </a:r>
            <a:r>
              <a:rPr lang="en-US" sz="2800" dirty="0">
                <a:solidFill>
                  <a:schemeClr val="accent5">
                    <a:lumMod val="50000"/>
                  </a:schemeClr>
                </a:solidFill>
                <a:cs typeface="+mn-cs"/>
              </a:rPr>
              <a:t> </a:t>
            </a:r>
            <a:r>
              <a:rPr lang="en-US" sz="2800" dirty="0" err="1">
                <a:solidFill>
                  <a:schemeClr val="accent5">
                    <a:lumMod val="50000"/>
                  </a:schemeClr>
                </a:solidFill>
                <a:cs typeface="+mn-cs"/>
              </a:rPr>
              <a:t>yoki</a:t>
            </a:r>
            <a:r>
              <a:rPr lang="en-US" sz="2800" dirty="0">
                <a:solidFill>
                  <a:schemeClr val="accent5">
                    <a:lumMod val="50000"/>
                  </a:schemeClr>
                </a:solidFill>
                <a:cs typeface="+mn-cs"/>
              </a:rPr>
              <a:t> </a:t>
            </a:r>
            <a:r>
              <a:rPr lang="en-US" sz="2800" dirty="0" err="1">
                <a:solidFill>
                  <a:schemeClr val="accent5">
                    <a:lumMod val="50000"/>
                  </a:schemeClr>
                </a:solidFill>
                <a:cs typeface="+mn-cs"/>
              </a:rPr>
              <a:t>undan</a:t>
            </a:r>
            <a:r>
              <a:rPr lang="en-US" sz="2800" dirty="0">
                <a:solidFill>
                  <a:schemeClr val="accent5">
                    <a:lumMod val="50000"/>
                  </a:schemeClr>
                </a:solidFill>
                <a:cs typeface="+mn-cs"/>
              </a:rPr>
              <a:t> </a:t>
            </a:r>
            <a:r>
              <a:rPr lang="en-US" sz="2800" dirty="0" err="1">
                <a:solidFill>
                  <a:schemeClr val="accent5">
                    <a:lumMod val="50000"/>
                  </a:schemeClr>
                </a:solidFill>
                <a:cs typeface="+mn-cs"/>
              </a:rPr>
              <a:t>ortiq</a:t>
            </a:r>
            <a:r>
              <a:rPr lang="en-US" sz="2800" dirty="0">
                <a:solidFill>
                  <a:schemeClr val="accent5">
                    <a:lumMod val="50000"/>
                  </a:schemeClr>
                </a:solidFill>
                <a:cs typeface="+mn-cs"/>
              </a:rPr>
              <a:t> </a:t>
            </a:r>
            <a:r>
              <a:rPr lang="en-US" sz="2800" dirty="0" err="1">
                <a:solidFill>
                  <a:schemeClr val="accent5">
                    <a:lumMod val="50000"/>
                  </a:schemeClr>
                </a:solidFill>
                <a:cs typeface="+mn-cs"/>
              </a:rPr>
              <a:t>shaxslarning</a:t>
            </a:r>
            <a:r>
              <a:rPr lang="en-US" sz="2800" dirty="0">
                <a:solidFill>
                  <a:schemeClr val="accent5">
                    <a:lumMod val="50000"/>
                  </a:schemeClr>
                </a:solidFill>
                <a:cs typeface="+mn-cs"/>
              </a:rPr>
              <a:t> </a:t>
            </a:r>
            <a:r>
              <a:rPr lang="en-US" sz="2800" dirty="0" err="1">
                <a:solidFill>
                  <a:schemeClr val="accent5">
                    <a:lumMod val="50000"/>
                  </a:schemeClr>
                </a:solidFill>
                <a:cs typeface="+mn-cs"/>
              </a:rPr>
              <a:t>o‘zaro</a:t>
            </a:r>
            <a:r>
              <a:rPr lang="en-US" sz="2800" dirty="0">
                <a:solidFill>
                  <a:schemeClr val="accent5">
                    <a:lumMod val="50000"/>
                  </a:schemeClr>
                </a:solidFill>
                <a:cs typeface="+mn-cs"/>
              </a:rPr>
              <a:t> </a:t>
            </a:r>
            <a:r>
              <a:rPr lang="en-US" sz="2800" dirty="0" err="1">
                <a:solidFill>
                  <a:schemeClr val="accent5">
                    <a:lumMod val="50000"/>
                  </a:schemeClr>
                </a:solidFill>
                <a:cs typeface="+mn-cs"/>
              </a:rPr>
              <a:t>fikr</a:t>
            </a:r>
            <a:r>
              <a:rPr lang="en-US" sz="2800" dirty="0">
                <a:solidFill>
                  <a:schemeClr val="accent5">
                    <a:lumMod val="50000"/>
                  </a:schemeClr>
                </a:solidFill>
                <a:cs typeface="+mn-cs"/>
              </a:rPr>
              <a:t> </a:t>
            </a:r>
            <a:r>
              <a:rPr lang="en-US" sz="2800" dirty="0" err="1">
                <a:solidFill>
                  <a:schemeClr val="accent5">
                    <a:lumMod val="50000"/>
                  </a:schemeClr>
                </a:solidFill>
                <a:cs typeface="+mn-cs"/>
              </a:rPr>
              <a:t>almashuvi</a:t>
            </a:r>
            <a:r>
              <a:rPr lang="en-US" sz="2800" dirty="0">
                <a:solidFill>
                  <a:schemeClr val="accent5">
                    <a:lumMod val="50000"/>
                  </a:schemeClr>
                </a:solidFill>
                <a:cs typeface="+mn-cs"/>
              </a:rPr>
              <a:t> </a:t>
            </a:r>
            <a:r>
              <a:rPr lang="en-US" sz="2800" dirty="0" err="1">
                <a:solidFill>
                  <a:schemeClr val="accent5">
                    <a:lumMod val="50000"/>
                  </a:schemeClr>
                </a:solidFill>
                <a:cs typeface="+mn-cs"/>
              </a:rPr>
              <a:t>bo‘lib</a:t>
            </a:r>
            <a:r>
              <a:rPr lang="en-US" sz="2800" dirty="0">
                <a:solidFill>
                  <a:schemeClr val="accent5">
                    <a:lumMod val="50000"/>
                  </a:schemeClr>
                </a:solidFill>
                <a:cs typeface="+mn-cs"/>
              </a:rPr>
              <a:t>, </a:t>
            </a:r>
            <a:r>
              <a:rPr lang="en-US" sz="2800" dirty="0" err="1">
                <a:solidFill>
                  <a:schemeClr val="accent5">
                    <a:lumMod val="50000"/>
                  </a:schemeClr>
                </a:solidFill>
                <a:cs typeface="+mn-cs"/>
              </a:rPr>
              <a:t>jamiyatning</a:t>
            </a:r>
            <a:r>
              <a:rPr lang="en-US" sz="2800" dirty="0">
                <a:solidFill>
                  <a:schemeClr val="accent5">
                    <a:lumMod val="50000"/>
                  </a:schemeClr>
                </a:solidFill>
                <a:cs typeface="+mn-cs"/>
              </a:rPr>
              <a:t> </a:t>
            </a:r>
            <a:r>
              <a:rPr lang="en-US" sz="2800" dirty="0" err="1">
                <a:solidFill>
                  <a:schemeClr val="accent5">
                    <a:lumMod val="50000"/>
                  </a:schemeClr>
                </a:solidFill>
                <a:cs typeface="+mn-cs"/>
              </a:rPr>
              <a:t>barcha</a:t>
            </a:r>
            <a:r>
              <a:rPr lang="en-US" sz="2800" dirty="0">
                <a:solidFill>
                  <a:schemeClr val="accent5">
                    <a:lumMod val="50000"/>
                  </a:schemeClr>
                </a:solidFill>
                <a:cs typeface="+mn-cs"/>
              </a:rPr>
              <a:t> </a:t>
            </a:r>
            <a:r>
              <a:rPr lang="en-US" sz="2800" dirty="0" err="1">
                <a:solidFill>
                  <a:schemeClr val="accent5">
                    <a:lumMod val="50000"/>
                  </a:schemeClr>
                </a:solidFill>
                <a:cs typeface="+mn-cs"/>
              </a:rPr>
              <a:t>a`zolari</a:t>
            </a:r>
            <a:r>
              <a:rPr lang="en-US" sz="2800" dirty="0">
                <a:solidFill>
                  <a:schemeClr val="accent5">
                    <a:lumMod val="50000"/>
                  </a:schemeClr>
                </a:solidFill>
                <a:cs typeface="+mn-cs"/>
              </a:rPr>
              <a:t> </a:t>
            </a:r>
            <a:r>
              <a:rPr lang="en-US" sz="2800" dirty="0" err="1">
                <a:solidFill>
                  <a:schemeClr val="accent5">
                    <a:lumMod val="50000"/>
                  </a:schemeClr>
                </a:solidFill>
                <a:cs typeface="+mn-cs"/>
              </a:rPr>
              <a:t>ishtirok</a:t>
            </a:r>
            <a:r>
              <a:rPr lang="en-US" sz="2800" dirty="0">
                <a:solidFill>
                  <a:schemeClr val="accent5">
                    <a:lumMod val="50000"/>
                  </a:schemeClr>
                </a:solidFill>
                <a:cs typeface="+mn-cs"/>
              </a:rPr>
              <a:t> </a:t>
            </a:r>
            <a:r>
              <a:rPr lang="en-US" sz="2800" dirty="0" err="1">
                <a:solidFill>
                  <a:schemeClr val="accent5">
                    <a:lumMod val="50000"/>
                  </a:schemeClr>
                </a:solidFill>
                <a:cs typeface="+mn-cs"/>
              </a:rPr>
              <a:t>etishi</a:t>
            </a:r>
            <a:r>
              <a:rPr lang="en-US" sz="2800" dirty="0">
                <a:solidFill>
                  <a:schemeClr val="accent5">
                    <a:lumMod val="50000"/>
                  </a:schemeClr>
                </a:solidFill>
                <a:cs typeface="+mn-cs"/>
              </a:rPr>
              <a:t> </a:t>
            </a:r>
            <a:r>
              <a:rPr lang="en-US" sz="2800" dirty="0" err="1">
                <a:solidFill>
                  <a:schemeClr val="accent5">
                    <a:lumMod val="50000"/>
                  </a:schemeClr>
                </a:solidFill>
                <a:cs typeface="+mn-cs"/>
              </a:rPr>
              <a:t>mumkin</a:t>
            </a:r>
            <a:r>
              <a:rPr lang="en-US" sz="2800" dirty="0">
                <a:solidFill>
                  <a:schemeClr val="accent5">
                    <a:lumMod val="50000"/>
                  </a:schemeClr>
                </a:solidFill>
                <a:cs typeface="+mn-cs"/>
              </a:rPr>
              <a:t> </a:t>
            </a:r>
            <a:r>
              <a:rPr lang="en-US" sz="2800" dirty="0" err="1">
                <a:solidFill>
                  <a:schemeClr val="accent5">
                    <a:lumMod val="50000"/>
                  </a:schemeClr>
                </a:solidFill>
                <a:cs typeface="+mn-cs"/>
              </a:rPr>
              <a:t>bo‘lgan</a:t>
            </a:r>
            <a:r>
              <a:rPr lang="en-US" sz="2800" dirty="0">
                <a:solidFill>
                  <a:schemeClr val="accent5">
                    <a:lumMod val="50000"/>
                  </a:schemeClr>
                </a:solidFill>
                <a:cs typeface="+mn-cs"/>
              </a:rPr>
              <a:t> </a:t>
            </a:r>
            <a:r>
              <a:rPr lang="en-US" sz="2800" dirty="0" err="1">
                <a:solidFill>
                  <a:schemeClr val="accent5">
                    <a:lumMod val="50000"/>
                  </a:schemeClr>
                </a:solidFill>
                <a:cs typeface="+mn-cs"/>
              </a:rPr>
              <a:t>jarayon</a:t>
            </a:r>
            <a:r>
              <a:rPr lang="en-US" sz="2800" dirty="0">
                <a:solidFill>
                  <a:schemeClr val="accent5">
                    <a:lumMod val="50000"/>
                  </a:schemeClr>
                </a:solidFill>
                <a:cs typeface="+mn-cs"/>
              </a:rPr>
              <a:t>.</a:t>
            </a:r>
          </a:p>
        </p:txBody>
      </p:sp>
      <p:sp>
        <p:nvSpPr>
          <p:cNvPr id="41" name="PPTShape_3"/>
          <p:cNvSpPr>
            <a:spLocks noChangeArrowheads="1"/>
          </p:cNvSpPr>
          <p:nvPr/>
        </p:nvSpPr>
        <p:spPr bwMode="gray">
          <a:xfrm>
            <a:off x="2071688" y="2500313"/>
            <a:ext cx="1928812"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1400" dirty="0" err="1" smtClean="0"/>
              <a:t>suhbatdoshni</a:t>
            </a:r>
            <a:r>
              <a:rPr lang="en-US" sz="1400" dirty="0" smtClean="0"/>
              <a:t> </a:t>
            </a:r>
            <a:r>
              <a:rPr lang="en-US" sz="1400" dirty="0" err="1" smtClean="0"/>
              <a:t>gapini</a:t>
            </a:r>
            <a:r>
              <a:rPr lang="en-US" sz="1400" dirty="0" smtClean="0"/>
              <a:t> </a:t>
            </a:r>
            <a:r>
              <a:rPr lang="en-US" sz="1400" dirty="0" err="1"/>
              <a:t>bo‘lmasdan</a:t>
            </a:r>
            <a:r>
              <a:rPr lang="en-US" sz="1400" dirty="0"/>
              <a:t> </a:t>
            </a:r>
            <a:r>
              <a:rPr lang="en-US" sz="1400" dirty="0" err="1"/>
              <a:t>eshitish</a:t>
            </a:r>
            <a:r>
              <a:rPr lang="en-US" sz="1400" dirty="0"/>
              <a:t> </a:t>
            </a:r>
            <a:r>
              <a:rPr lang="en-US" sz="1400" dirty="0" err="1"/>
              <a:t>nafaqat</a:t>
            </a:r>
            <a:r>
              <a:rPr lang="en-US" sz="1400" dirty="0"/>
              <a:t> </a:t>
            </a:r>
            <a:r>
              <a:rPr lang="en-US" sz="1400" dirty="0" err="1"/>
              <a:t>hurmat</a:t>
            </a:r>
            <a:r>
              <a:rPr lang="en-US" sz="1400" dirty="0"/>
              <a:t> </a:t>
            </a:r>
            <a:r>
              <a:rPr lang="en-US" sz="1400" dirty="0" err="1"/>
              <a:t>belgisi</a:t>
            </a:r>
            <a:r>
              <a:rPr lang="en-US" sz="1400" dirty="0"/>
              <a:t>, </a:t>
            </a:r>
            <a:r>
              <a:rPr lang="en-US" sz="1400" dirty="0" err="1"/>
              <a:t>balki</a:t>
            </a:r>
            <a:r>
              <a:rPr lang="en-US" sz="1400" dirty="0"/>
              <a:t> </a:t>
            </a:r>
            <a:r>
              <a:rPr lang="en-US" sz="1400" dirty="0" err="1"/>
              <a:t>insonning</a:t>
            </a:r>
            <a:r>
              <a:rPr lang="en-US" sz="1400" dirty="0"/>
              <a:t> </a:t>
            </a:r>
            <a:r>
              <a:rPr lang="en-US" sz="1400" dirty="0" err="1"/>
              <a:t>ziynati</a:t>
            </a:r>
            <a:r>
              <a:rPr lang="en-US" sz="1400" dirty="0"/>
              <a:t> </a:t>
            </a:r>
            <a:r>
              <a:rPr lang="en-US" sz="1400" dirty="0" err="1" smtClean="0"/>
              <a:t>hamdir</a:t>
            </a:r>
            <a:r>
              <a:rPr lang="en-US" sz="1400" dirty="0" smtClean="0"/>
              <a:t>.</a:t>
            </a:r>
            <a:endParaRPr lang="en-US" sz="1400" dirty="0"/>
          </a:p>
          <a:p>
            <a:pPr algn="ctr">
              <a:defRPr/>
            </a:pPr>
            <a:r>
              <a:rPr lang="en-US" sz="1400" b="1" dirty="0"/>
              <a:t> </a:t>
            </a:r>
          </a:p>
        </p:txBody>
      </p:sp>
      <p:sp>
        <p:nvSpPr>
          <p:cNvPr id="42" name="PPTShape_4"/>
          <p:cNvSpPr>
            <a:spLocks noChangeArrowheads="1"/>
          </p:cNvSpPr>
          <p:nvPr/>
        </p:nvSpPr>
        <p:spPr bwMode="gray">
          <a:xfrm>
            <a:off x="4929188" y="2500313"/>
            <a:ext cx="1785937"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1400" dirty="0"/>
              <a:t> </a:t>
            </a:r>
            <a:r>
              <a:rPr lang="en-US" sz="1400" dirty="0" err="1" smtClean="0"/>
              <a:t>faqatgina</a:t>
            </a:r>
            <a:r>
              <a:rPr lang="en-US" sz="1400" dirty="0" smtClean="0"/>
              <a:t> </a:t>
            </a:r>
            <a:r>
              <a:rPr lang="en-US" sz="1400" dirty="0" err="1" smtClean="0"/>
              <a:t>o‘zini</a:t>
            </a:r>
            <a:r>
              <a:rPr lang="en-US" sz="1400" dirty="0" smtClean="0"/>
              <a:t> </a:t>
            </a:r>
            <a:r>
              <a:rPr lang="en-US" sz="1400" dirty="0" err="1"/>
              <a:t>dardini</a:t>
            </a:r>
            <a:r>
              <a:rPr lang="en-US" sz="1400" dirty="0"/>
              <a:t> </a:t>
            </a:r>
            <a:r>
              <a:rPr lang="en-US" sz="1400" dirty="0" err="1"/>
              <a:t>gapirish</a:t>
            </a:r>
            <a:r>
              <a:rPr lang="en-US" sz="1400" dirty="0"/>
              <a:t> </a:t>
            </a:r>
            <a:r>
              <a:rPr lang="en-US" sz="1400" dirty="0" err="1"/>
              <a:t>uchungina</a:t>
            </a:r>
            <a:r>
              <a:rPr lang="en-US" sz="1400" dirty="0"/>
              <a:t> </a:t>
            </a:r>
            <a:r>
              <a:rPr lang="en-US" sz="1400" dirty="0" err="1"/>
              <a:t>suhbatlashadigan</a:t>
            </a:r>
            <a:r>
              <a:rPr lang="en-US" sz="1400" dirty="0"/>
              <a:t> </a:t>
            </a:r>
            <a:r>
              <a:rPr lang="en-US" sz="1400" dirty="0" err="1"/>
              <a:t>odam</a:t>
            </a:r>
            <a:r>
              <a:rPr lang="en-US" sz="1400" dirty="0"/>
              <a:t> – </a:t>
            </a:r>
            <a:r>
              <a:rPr lang="en-US" sz="1400" dirty="0" err="1"/>
              <a:t>yomon</a:t>
            </a:r>
            <a:r>
              <a:rPr lang="en-US" sz="1400" dirty="0"/>
              <a:t> </a:t>
            </a:r>
            <a:r>
              <a:rPr lang="en-US" sz="1400" dirty="0" err="1" smtClean="0"/>
              <a:t>suhbatdoshdir</a:t>
            </a:r>
            <a:r>
              <a:rPr lang="en-US" sz="1400" dirty="0" smtClean="0"/>
              <a:t>.</a:t>
            </a:r>
            <a:endParaRPr lang="en-US" sz="1400" b="1" dirty="0"/>
          </a:p>
        </p:txBody>
      </p:sp>
      <p:sp>
        <p:nvSpPr>
          <p:cNvPr id="44" name="PPTShape_5"/>
          <p:cNvSpPr>
            <a:spLocks noChangeArrowheads="1"/>
          </p:cNvSpPr>
          <p:nvPr/>
        </p:nvSpPr>
        <p:spPr bwMode="gray">
          <a:xfrm>
            <a:off x="7072313" y="2500313"/>
            <a:ext cx="1785937" cy="1928812"/>
          </a:xfrm>
          <a:prstGeom prst="roundRect">
            <a:avLst>
              <a:gd name="adj" fmla="val 16667"/>
            </a:avLst>
          </a:prstGeom>
          <a:gradFill rotWithShape="1">
            <a:gsLst>
              <a:gs pos="0">
                <a:srgbClr val="FFFFFF"/>
              </a:gs>
              <a:gs pos="7001">
                <a:srgbClr val="E6E6E6"/>
              </a:gs>
              <a:gs pos="32001">
                <a:srgbClr val="7D8496"/>
              </a:gs>
              <a:gs pos="47000">
                <a:srgbClr val="E6E6E6"/>
              </a:gs>
              <a:gs pos="85001">
                <a:srgbClr val="7D8496"/>
              </a:gs>
              <a:gs pos="100000">
                <a:srgbClr val="E6E6E6"/>
              </a:gs>
            </a:gsLst>
            <a:lin ang="2700000" scaled="1"/>
          </a:gradFill>
          <a:ln w="50800">
            <a:solidFill>
              <a:srgbClr val="FEFEFE"/>
            </a:solidFill>
            <a:round/>
            <a:headEnd/>
            <a:tailEnd/>
          </a:ln>
          <a:effectLst>
            <a:outerShdw dist="107763" dir="2700000" algn="ctr" rotWithShape="0">
              <a:srgbClr val="000000">
                <a:alpha val="50000"/>
              </a:srgbClr>
            </a:outerShdw>
          </a:effectLst>
        </p:spPr>
        <p:txBody>
          <a:bodyPr anchor="ctr"/>
          <a:lstStyle/>
          <a:p>
            <a:pPr algn="ctr">
              <a:defRPr/>
            </a:pPr>
            <a:r>
              <a:rPr lang="en-US" sz="1400" dirty="0"/>
              <a:t> </a:t>
            </a:r>
            <a:r>
              <a:rPr lang="en-US" sz="1400" dirty="0" err="1" smtClean="0"/>
              <a:t>suhbat</a:t>
            </a:r>
            <a:r>
              <a:rPr lang="en-US" sz="1400" dirty="0" smtClean="0"/>
              <a:t> </a:t>
            </a:r>
            <a:r>
              <a:rPr lang="en-US" sz="1400" dirty="0" err="1" smtClean="0"/>
              <a:t>paytida</a:t>
            </a:r>
            <a:r>
              <a:rPr lang="en-US" sz="1400" dirty="0" smtClean="0"/>
              <a:t> </a:t>
            </a:r>
            <a:r>
              <a:rPr lang="en-US" sz="1400" dirty="0" err="1"/>
              <a:t>nutq</a:t>
            </a:r>
            <a:r>
              <a:rPr lang="en-US" sz="1400" dirty="0"/>
              <a:t> </a:t>
            </a:r>
            <a:r>
              <a:rPr lang="en-US" sz="1400" dirty="0" err="1"/>
              <a:t>tozaligiga</a:t>
            </a:r>
            <a:r>
              <a:rPr lang="en-US" sz="1400" dirty="0"/>
              <a:t> </a:t>
            </a:r>
            <a:r>
              <a:rPr lang="en-US" sz="1400" dirty="0" err="1"/>
              <a:t>e'tibor</a:t>
            </a:r>
            <a:r>
              <a:rPr lang="en-US" sz="1400" dirty="0"/>
              <a:t> </a:t>
            </a:r>
            <a:r>
              <a:rPr lang="en-US" sz="1400" dirty="0" err="1"/>
              <a:t>bering</a:t>
            </a:r>
            <a:r>
              <a:rPr lang="en-US" sz="1400" dirty="0"/>
              <a:t> </a:t>
            </a:r>
            <a:r>
              <a:rPr lang="en-US" sz="1400" dirty="0" err="1"/>
              <a:t>va</a:t>
            </a:r>
            <a:r>
              <a:rPr lang="en-US" sz="1400" dirty="0"/>
              <a:t> </a:t>
            </a:r>
            <a:r>
              <a:rPr lang="en-US" sz="1400" dirty="0" err="1" smtClean="0"/>
              <a:t>g‘ayriatabiy</a:t>
            </a:r>
            <a:r>
              <a:rPr lang="en-US" sz="1400" dirty="0" smtClean="0"/>
              <a:t> </a:t>
            </a:r>
            <a:r>
              <a:rPr lang="en-US" sz="1400" dirty="0" err="1"/>
              <a:t>til</a:t>
            </a:r>
            <a:r>
              <a:rPr lang="en-US" sz="1400" dirty="0"/>
              <a:t> (</a:t>
            </a:r>
            <a:r>
              <a:rPr lang="en-US" sz="1400" dirty="0" err="1"/>
              <a:t>sheva</a:t>
            </a:r>
            <a:r>
              <a:rPr lang="en-US" sz="1400" dirty="0"/>
              <a:t>, </a:t>
            </a:r>
            <a:r>
              <a:rPr lang="en-US" sz="1400" dirty="0" err="1"/>
              <a:t>parazit</a:t>
            </a:r>
            <a:r>
              <a:rPr lang="en-US" sz="1400" dirty="0"/>
              <a:t> </a:t>
            </a:r>
            <a:r>
              <a:rPr lang="en-US" sz="1400" dirty="0" err="1"/>
              <a:t>so‘zlar</a:t>
            </a:r>
            <a:r>
              <a:rPr lang="en-US" sz="1400" dirty="0"/>
              <a:t>) </a:t>
            </a:r>
            <a:r>
              <a:rPr lang="en-US" sz="1400" dirty="0" err="1"/>
              <a:t>unsurlaridan</a:t>
            </a:r>
            <a:r>
              <a:rPr lang="en-US" sz="1400" dirty="0"/>
              <a:t> </a:t>
            </a:r>
            <a:r>
              <a:rPr lang="en-US" sz="1400" dirty="0" err="1"/>
              <a:t>xoli</a:t>
            </a:r>
            <a:r>
              <a:rPr lang="en-US" sz="1400" dirty="0"/>
              <a:t> </a:t>
            </a:r>
            <a:r>
              <a:rPr lang="en-US" sz="1400" dirty="0" err="1" smtClean="0"/>
              <a:t>bo‘ling</a:t>
            </a:r>
            <a:r>
              <a:rPr lang="en-US" sz="1400" dirty="0" smtClean="0"/>
              <a:t>.</a:t>
            </a:r>
            <a:endParaRPr lang="en-US" sz="1400" dirty="0"/>
          </a:p>
          <a:p>
            <a:pPr algn="ctr">
              <a:defRPr/>
            </a:pPr>
            <a:endParaRPr lang="en-US" sz="1400" b="1" dirty="0"/>
          </a:p>
        </p:txBody>
      </p:sp>
      <p:sp>
        <p:nvSpPr>
          <p:cNvPr id="45" name="PPTShape_6"/>
          <p:cNvSpPr>
            <a:spLocks noChangeShapeType="1"/>
          </p:cNvSpPr>
          <p:nvPr/>
        </p:nvSpPr>
        <p:spPr bwMode="auto">
          <a:xfrm flipH="1">
            <a:off x="857250" y="1071563"/>
            <a:ext cx="3786188" cy="1357312"/>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6" name="PPTShape_7"/>
          <p:cNvSpPr>
            <a:spLocks noChangeShapeType="1"/>
          </p:cNvSpPr>
          <p:nvPr/>
        </p:nvSpPr>
        <p:spPr bwMode="auto">
          <a:xfrm flipH="1">
            <a:off x="2857500" y="1071563"/>
            <a:ext cx="1785938" cy="1428750"/>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7" name="PPTShape_8"/>
          <p:cNvSpPr>
            <a:spLocks noChangeShapeType="1"/>
          </p:cNvSpPr>
          <p:nvPr/>
        </p:nvSpPr>
        <p:spPr bwMode="auto">
          <a:xfrm>
            <a:off x="4643438" y="1000125"/>
            <a:ext cx="1357312" cy="1571625"/>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8" name="PPTShape_9"/>
          <p:cNvSpPr>
            <a:spLocks noChangeShapeType="1"/>
          </p:cNvSpPr>
          <p:nvPr/>
        </p:nvSpPr>
        <p:spPr bwMode="auto">
          <a:xfrm>
            <a:off x="4643438" y="1000125"/>
            <a:ext cx="3500437" cy="1500188"/>
          </a:xfrm>
          <a:prstGeom prst="line">
            <a:avLst/>
          </a:prstGeom>
          <a:noFill/>
          <a:ln w="101600">
            <a:solidFill>
              <a:schemeClr val="bg1">
                <a:lumMod val="65000"/>
              </a:schemeClr>
            </a:solidFill>
            <a:round/>
            <a:headEnd/>
            <a:tailEnd type="triangle" w="med" len="lg"/>
          </a:ln>
          <a:effectLst/>
        </p:spPr>
        <p:txBody>
          <a:bodyPr/>
          <a:lstStyle/>
          <a:p>
            <a:pPr>
              <a:defRPr/>
            </a:pPr>
            <a:endParaRPr lang="ru-RU">
              <a:cs typeface="+mn-cs"/>
            </a:endParaRPr>
          </a:p>
        </p:txBody>
      </p:sp>
      <p:sp>
        <p:nvSpPr>
          <p:cNvPr id="49" name="Oval 51"/>
          <p:cNvSpPr>
            <a:spLocks noChangeArrowheads="1"/>
          </p:cNvSpPr>
          <p:nvPr/>
        </p:nvSpPr>
        <p:spPr bwMode="gray">
          <a:xfrm>
            <a:off x="4500563" y="928688"/>
            <a:ext cx="285750" cy="28575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ru-RU">
              <a:cs typeface="+mn-cs"/>
            </a:endParaRPr>
          </a:p>
        </p:txBody>
      </p:sp>
    </p:spTree>
    <p:custDataLst>
      <p:tags r:id="rId1"/>
    </p:custData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1000"/>
                                        <p:tgtEl>
                                          <p:spTgt spid="11"/>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1000"/>
                                        <p:tgtEl>
                                          <p:spTgt spid="12"/>
                                        </p:tgtEl>
                                      </p:cBhvr>
                                    </p:animEffect>
                                  </p:childTnLst>
                                </p:cTn>
                              </p:par>
                            </p:childTnLst>
                          </p:cTn>
                        </p:par>
                        <p:par>
                          <p:cTn id="12" fill="hold">
                            <p:stCondLst>
                              <p:cond delay="2000"/>
                            </p:stCondLst>
                            <p:childTnLst>
                              <p:par>
                                <p:cTn id="13" presetID="8" presetClass="entr" presetSubtype="3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diamond(out)">
                                      <p:cBhvr>
                                        <p:cTn id="15" dur="1000"/>
                                        <p:tgtEl>
                                          <p:spTgt spid="36"/>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up)">
                                      <p:cBhvr>
                                        <p:cTn id="19" dur="1000"/>
                                        <p:tgtEl>
                                          <p:spTgt spid="45"/>
                                        </p:tgtEl>
                                      </p:cBhvr>
                                    </p:animEffect>
                                  </p:childTnLst>
                                </p:cTn>
                              </p:par>
                            </p:childTnLst>
                          </p:cTn>
                        </p:par>
                        <p:par>
                          <p:cTn id="20" fill="hold">
                            <p:stCondLst>
                              <p:cond delay="4000"/>
                            </p:stCondLst>
                            <p:childTnLst>
                              <p:par>
                                <p:cTn id="21" presetID="8"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amond(out)">
                                      <p:cBhvr>
                                        <p:cTn id="23" dur="1000"/>
                                        <p:tgtEl>
                                          <p:spTgt spid="10"/>
                                        </p:tgtEl>
                                      </p:cBhvr>
                                    </p:animEffect>
                                  </p:childTnLst>
                                </p:cTn>
                              </p:par>
                            </p:childTnLst>
                          </p:cTn>
                        </p:par>
                        <p:par>
                          <p:cTn id="24" fill="hold">
                            <p:stCondLst>
                              <p:cond delay="5000"/>
                            </p:stCondLst>
                            <p:childTnLst>
                              <p:par>
                                <p:cTn id="25" presetID="22" presetClass="entr" presetSubtype="1"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1000"/>
                                        <p:tgtEl>
                                          <p:spTgt spid="46"/>
                                        </p:tgtEl>
                                      </p:cBhvr>
                                    </p:animEffect>
                                  </p:childTnLst>
                                </p:cTn>
                              </p:par>
                            </p:childTnLst>
                          </p:cTn>
                        </p:par>
                        <p:par>
                          <p:cTn id="28" fill="hold">
                            <p:stCondLst>
                              <p:cond delay="6000"/>
                            </p:stCondLst>
                            <p:childTnLst>
                              <p:par>
                                <p:cTn id="29" presetID="8" presetClass="entr" presetSubtype="32"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diamond(out)">
                                      <p:cBhvr>
                                        <p:cTn id="31" dur="1000"/>
                                        <p:tgtEl>
                                          <p:spTgt spid="41"/>
                                        </p:tgtEl>
                                      </p:cBhvr>
                                    </p:animEffect>
                                  </p:childTnLst>
                                </p:cTn>
                              </p:par>
                            </p:childTnLst>
                          </p:cTn>
                        </p:par>
                        <p:par>
                          <p:cTn id="32" fill="hold">
                            <p:stCondLst>
                              <p:cond delay="70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1000"/>
                                        <p:tgtEl>
                                          <p:spTgt spid="47"/>
                                        </p:tgtEl>
                                      </p:cBhvr>
                                    </p:animEffect>
                                  </p:childTnLst>
                                </p:cTn>
                              </p:par>
                            </p:childTnLst>
                          </p:cTn>
                        </p:par>
                        <p:par>
                          <p:cTn id="36" fill="hold">
                            <p:stCondLst>
                              <p:cond delay="8000"/>
                            </p:stCondLst>
                            <p:childTnLst>
                              <p:par>
                                <p:cTn id="37" presetID="8" presetClass="entr" presetSubtype="32"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diamond(out)">
                                      <p:cBhvr>
                                        <p:cTn id="39" dur="1000"/>
                                        <p:tgtEl>
                                          <p:spTgt spid="42"/>
                                        </p:tgtEl>
                                      </p:cBhvr>
                                    </p:animEffect>
                                  </p:childTnLst>
                                </p:cTn>
                              </p:par>
                            </p:childTnLst>
                          </p:cTn>
                        </p:par>
                        <p:par>
                          <p:cTn id="40" fill="hold">
                            <p:stCondLst>
                              <p:cond delay="9000"/>
                            </p:stCondLst>
                            <p:childTnLst>
                              <p:par>
                                <p:cTn id="41" presetID="22" presetClass="entr" presetSubtype="1"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up)">
                                      <p:cBhvr>
                                        <p:cTn id="43" dur="1000"/>
                                        <p:tgtEl>
                                          <p:spTgt spid="48"/>
                                        </p:tgtEl>
                                      </p:cBhvr>
                                    </p:animEffect>
                                  </p:childTnLst>
                                </p:cTn>
                              </p:par>
                            </p:childTnLst>
                          </p:cTn>
                        </p:par>
                        <p:par>
                          <p:cTn id="44" fill="hold">
                            <p:stCondLst>
                              <p:cond delay="10000"/>
                            </p:stCondLst>
                            <p:childTnLst>
                              <p:par>
                                <p:cTn id="45" presetID="8" presetClass="entr" presetSubtype="32"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diamond(out)">
                                      <p:cBhvr>
                                        <p:cTn id="47" dur="1000"/>
                                        <p:tgtEl>
                                          <p:spTgt spid="44"/>
                                        </p:tgtEl>
                                      </p:cBhvr>
                                    </p:animEffect>
                                  </p:childTnLst>
                                </p:cTn>
                              </p:par>
                            </p:childTnLst>
                          </p:cTn>
                        </p:par>
                        <p:par>
                          <p:cTn id="48" fill="hold">
                            <p:stCondLst>
                              <p:cond delay="11000"/>
                            </p:stCondLst>
                            <p:childTnLst>
                              <p:par>
                                <p:cTn id="49" presetID="6"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circle(in)">
                                      <p:cBhvr>
                                        <p:cTn id="51"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6" grpId="0" animBg="1"/>
      <p:bldP spid="41" grpId="0" animBg="1"/>
      <p:bldP spid="42" grpId="0" animBg="1"/>
      <p:bldP spid="44" grpId="0" animBg="1"/>
      <p:bldP spid="4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UBLISH_TITLE" val="Yangi"/>
  <p:tag name="ARTICULATE_PUBLISH_PATH" val="D:\WORK\XALQ TA'LIMI VAZIRLIGI"/>
  <p:tag name="ARTICULATE_LOGO" val="(None selected)"/>
  <p:tag name="ARTICULATE_PRESENTER" val="(None selected)"/>
  <p:tag name="ARTICULATE_PRESENTER_GUID" val="9869030842"/>
  <p:tag name="ARTICULATE_LMS" val="0"/>
  <p:tag name="ARTICULATE_TEMPLATE" val="Corporate Communications"/>
  <p:tag name="ARTICULATE_TEMPLATE_GUID" val="1a000000-6000-0000-b000-000000000001"/>
  <p:tag name="LMS_PUBLISH" val="No"/>
  <p:tag name="PRESENTER_PREVIEW_MODE" val="0"/>
  <p:tag name="PRESENTER_PREVIEW_START" val="1"/>
  <p:tag name="LAUNCHINNEWWINDOW" val="0"/>
  <p:tag name="LASTPUBLISHED" val="D:\WORK\XALQ TA'LIMI VAZIRLIGI\Yangi\player.html"/>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NAV" val="4"/>
  <p:tag name="ARTICULATE_SLIDE_GUID" val="c1b9a3f1-887f-4408-81c2-2a1374e7ea7d"/>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l2aBMv9D.files\slide0001_image001.png"/>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ehbJYZTM.files\slide0001_image001.png"/>
</p:tagLst>
</file>

<file path=ppt/tags/tag13.xml><?xml version="1.0" encoding="utf-8"?>
<p:tagLst xmlns:a="http://schemas.openxmlformats.org/drawingml/2006/main" xmlns:r="http://schemas.openxmlformats.org/officeDocument/2006/relationships" xmlns:p="http://schemas.openxmlformats.org/presentationml/2006/main">
  <p:tag name="ARTICULATE_SLIDE_NAV" val="3"/>
  <p:tag name="ARTICULATE_SLIDE_GUID" val="f712a44d-ec95-4626-a157-118672d5d58b"/>
</p:tagLst>
</file>

<file path=ppt/tags/tag1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l2aBMv9D.files\slide0001_image001.png"/>
</p:tagLst>
</file>

<file path=ppt/tags/tag16.xml><?xml version="1.0" encoding="utf-8"?>
<p:tagLst xmlns:a="http://schemas.openxmlformats.org/drawingml/2006/main" xmlns:r="http://schemas.openxmlformats.org/officeDocument/2006/relationships" xmlns:p="http://schemas.openxmlformats.org/presentationml/2006/main">
  <p:tag name="ARTICULATE_SLIDE_NAV" val="11"/>
  <p:tag name="ARTICULATE_SLIDE_GUID" val="368f52a7-7c38-4e7b-b7db-1d02afb76d0b"/>
</p:tagLst>
</file>

<file path=ppt/tags/tag17.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9.xml><?xml version="1.0" encoding="utf-8"?>
<p:tagLst xmlns:a="http://schemas.openxmlformats.org/drawingml/2006/main" xmlns:r="http://schemas.openxmlformats.org/officeDocument/2006/relationships" xmlns:p="http://schemas.openxmlformats.org/presentationml/2006/main">
  <p:tag name="ARTICULATE_SLIDE_NAV" val="18"/>
  <p:tag name="ARTICULATE_SLIDE_GUID" val="eaea85ab-0fb7-4496-a7e1-a0a61a5fd0c7"/>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bb9b6afb-88f6-44db-af0f-3ce1e293745b"/>
</p:tagLst>
</file>

<file path=ppt/tags/tag2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OpJfe98x.files\slide0001_image001.png"/>
</p:tagLst>
</file>

<file path=ppt/tags/tag2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c1bckTt4.files\slide0001_image001.png"/>
</p:tagLst>
</file>

<file path=ppt/tags/tag22.xml><?xml version="1.0" encoding="utf-8"?>
<p:tagLst xmlns:a="http://schemas.openxmlformats.org/drawingml/2006/main" xmlns:r="http://schemas.openxmlformats.org/officeDocument/2006/relationships" xmlns:p="http://schemas.openxmlformats.org/presentationml/2006/main">
  <p:tag name="ARTICULATE_SLIDE_NAV" val="19"/>
  <p:tag name="ARTICULATE_SLIDE_GUID" val="9cb740bc-1396-404b-a1b2-b2544d08c2c1"/>
</p:tagLst>
</file>

<file path=ppt/tags/tag2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VSSzHSf0.files\slide0001_image001.png"/>
</p:tagLst>
</file>

<file path=ppt/tags/tag2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HIvF33eE.files\slide0001_image001.png"/>
</p:tagLst>
</file>

<file path=ppt/tags/tag2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VSSzHSf0.files\slide0001_image001.pn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2mfAs3kQ.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438GRBLA.files\slide0001_image001.png"/>
</p:tagLst>
</file>

<file path=ppt/tags/tag5.xml><?xml version="1.0" encoding="utf-8"?>
<p:tagLst xmlns:a="http://schemas.openxmlformats.org/drawingml/2006/main" xmlns:r="http://schemas.openxmlformats.org/officeDocument/2006/relationships" xmlns:p="http://schemas.openxmlformats.org/presentationml/2006/main">
  <p:tag name="ARTICULATE_SLIDE_NAV" val="2"/>
  <p:tag name="ARTICULATE_SLIDE_GUID" val="0069f89c-0004-45b8-8116-fbb1bf57b864"/>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7.xml><?xml version="1.0" encoding="utf-8"?>
<p:tagLst xmlns:a="http://schemas.openxmlformats.org/drawingml/2006/main" xmlns:r="http://schemas.openxmlformats.org/officeDocument/2006/relationships" xmlns:p="http://schemas.openxmlformats.org/presentationml/2006/main">
  <p:tag name="ARTICULATE_SLIDE_NAV" val="4"/>
  <p:tag name="ARTICULATE_SLIDE_GUID" val="c1b9a3f1-887f-4408-81c2-2a1374e7ea7d"/>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l2aBMv9D.files\slide0001_image001.png"/>
</p:tagLst>
</file>

<file path=ppt/tags/tag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ABDUMA~2\AppData\Local\Temp\articulate\presenter\imgtemp\ehbJYZTM.files\slide0001_image001.png"/>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2873</TotalTime>
  <Words>679</Words>
  <Application>Microsoft Office PowerPoint</Application>
  <PresentationFormat>Экран (4:3)</PresentationFormat>
  <Paragraphs>63</Paragraphs>
  <Slides>10</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Xusnidin</dc:creator>
  <cp:lastModifiedBy>Admin</cp:lastModifiedBy>
  <cp:revision>320</cp:revision>
  <dcterms:modified xsi:type="dcterms:W3CDTF">2019-09-17T05:40:00Z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rojectFull">
    <vt:lpwstr>D:\WORK\XALQ TA'LIMI VAZIRLIGI\SLAYD\yangi мигPowerPoint.ppta</vt:lpwstr>
  </property>
  <property fmtid="{D5CDD505-2E9C-101B-9397-08002B2CF9AE}" pid="4" name="ArticulateGUID">
    <vt:lpwstr>99595AF2-0CF2-43AD-8EF3-608655A1218C</vt:lpwstr>
  </property>
  <property fmtid="{D5CDD505-2E9C-101B-9397-08002B2CF9AE}" pid="5" name="ArticulatePath">
    <vt:lpwstr>yangi мигPowerPoint</vt:lpwstr>
  </property>
</Properties>
</file>